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71" r:id="rId4"/>
    <p:sldId id="276" r:id="rId5"/>
    <p:sldId id="275" r:id="rId6"/>
    <p:sldId id="277" r:id="rId7"/>
    <p:sldId id="265" r:id="rId8"/>
    <p:sldId id="258" r:id="rId9"/>
    <p:sldId id="260" r:id="rId10"/>
    <p:sldId id="270" r:id="rId11"/>
    <p:sldId id="259" r:id="rId12"/>
    <p:sldId id="268" r:id="rId13"/>
    <p:sldId id="269" r:id="rId14"/>
    <p:sldId id="262" r:id="rId15"/>
    <p:sldId id="266" r:id="rId16"/>
    <p:sldId id="261" r:id="rId17"/>
    <p:sldId id="26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B787B-5530-4C1A-B8D7-DAE00BDE5128}" v="743" dt="2021-03-23T21:50:37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39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82BEA-6ED8-43CD-9B1D-4448FBDAD772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B8DE3A-B5A3-4601-9710-A3FDEBFEA067}">
      <dgm:prSet phldrT="[Text]"/>
      <dgm:spPr>
        <a:solidFill>
          <a:srgbClr val="E69B36"/>
        </a:solidFill>
      </dgm:spPr>
      <dgm:t>
        <a:bodyPr/>
        <a:lstStyle/>
        <a:p>
          <a:pPr algn="ctr"/>
          <a:r>
            <a:rPr lang="en-US" dirty="0"/>
            <a:t>Budgeted Appropriations </a:t>
          </a:r>
        </a:p>
        <a:p>
          <a:pPr algn="l"/>
          <a:r>
            <a:rPr lang="en-US" dirty="0"/>
            <a:t>FY ’20      FY ’21      FY ‘22</a:t>
          </a:r>
        </a:p>
      </dgm:t>
    </dgm:pt>
    <dgm:pt modelId="{91E7C80D-7127-4541-84B0-AC5CEF93C17E}" type="parTrans" cxnId="{AC79A4B0-2610-4FB6-8387-C774A77CD02A}">
      <dgm:prSet/>
      <dgm:spPr/>
      <dgm:t>
        <a:bodyPr/>
        <a:lstStyle/>
        <a:p>
          <a:endParaRPr lang="en-US"/>
        </a:p>
      </dgm:t>
    </dgm:pt>
    <dgm:pt modelId="{91DE2B01-95A1-4BBA-BFA9-8F71C75D6177}" type="sibTrans" cxnId="{AC79A4B0-2610-4FB6-8387-C774A77CD02A}">
      <dgm:prSet/>
      <dgm:spPr/>
      <dgm:t>
        <a:bodyPr/>
        <a:lstStyle/>
        <a:p>
          <a:endParaRPr lang="en-US"/>
        </a:p>
      </dgm:t>
    </dgm:pt>
    <dgm:pt modelId="{D14F2EA7-4A7B-4B0B-A55E-3F5BA9A16F99}">
      <dgm:prSet phldrT="[Text]" custT="1"/>
      <dgm:spPr>
        <a:solidFill>
          <a:srgbClr val="E69B36"/>
        </a:solidFill>
      </dgm:spPr>
      <dgm:t>
        <a:bodyPr/>
        <a:lstStyle/>
        <a:p>
          <a:r>
            <a:rPr lang="en-US" sz="1400" b="0" dirty="0"/>
            <a:t>Capital Appropriations</a:t>
          </a:r>
        </a:p>
      </dgm:t>
    </dgm:pt>
    <dgm:pt modelId="{4A05F189-97DA-4876-ABBA-3AA8AD3AC2F9}" type="parTrans" cxnId="{F8D013D6-14B7-49FD-9260-0C694A785AB0}">
      <dgm:prSet/>
      <dgm:spPr/>
      <dgm:t>
        <a:bodyPr/>
        <a:lstStyle/>
        <a:p>
          <a:endParaRPr lang="en-US"/>
        </a:p>
      </dgm:t>
    </dgm:pt>
    <dgm:pt modelId="{983F6961-AEAE-4DF2-9961-3E286552EAB8}" type="sibTrans" cxnId="{F8D013D6-14B7-49FD-9260-0C694A785AB0}">
      <dgm:prSet/>
      <dgm:spPr/>
      <dgm:t>
        <a:bodyPr/>
        <a:lstStyle/>
        <a:p>
          <a:endParaRPr lang="en-US"/>
        </a:p>
      </dgm:t>
    </dgm:pt>
    <dgm:pt modelId="{0CE5E799-66F0-4C2C-9EF1-B5698160225C}">
      <dgm:prSet phldrT="[Text]" custT="1"/>
      <dgm:spPr>
        <a:solidFill>
          <a:srgbClr val="E69B36"/>
        </a:solidFill>
      </dgm:spPr>
      <dgm:t>
        <a:bodyPr/>
        <a:lstStyle/>
        <a:p>
          <a:r>
            <a:rPr lang="en-US" sz="1300" dirty="0"/>
            <a:t>$1,559,798.22</a:t>
          </a:r>
        </a:p>
      </dgm:t>
    </dgm:pt>
    <dgm:pt modelId="{C9936970-FB60-4FEB-B16B-983AE226A8A6}" type="parTrans" cxnId="{F095D068-AF23-4878-8B78-09332E7F66AD}">
      <dgm:prSet/>
      <dgm:spPr/>
      <dgm:t>
        <a:bodyPr/>
        <a:lstStyle/>
        <a:p>
          <a:endParaRPr lang="en-US"/>
        </a:p>
      </dgm:t>
    </dgm:pt>
    <dgm:pt modelId="{92DA960F-75B2-4147-A7FB-9247F12318A5}" type="sibTrans" cxnId="{F095D068-AF23-4878-8B78-09332E7F66AD}">
      <dgm:prSet/>
      <dgm:spPr/>
      <dgm:t>
        <a:bodyPr/>
        <a:lstStyle/>
        <a:p>
          <a:endParaRPr lang="en-US"/>
        </a:p>
      </dgm:t>
    </dgm:pt>
    <dgm:pt modelId="{3540C7E4-6ECF-4B1F-A7D6-1D6E487B5DD6}">
      <dgm:prSet phldrT="[Text]" custT="1"/>
      <dgm:spPr>
        <a:solidFill>
          <a:srgbClr val="E69B36"/>
        </a:solidFill>
      </dgm:spPr>
      <dgm:t>
        <a:bodyPr/>
        <a:lstStyle/>
        <a:p>
          <a:r>
            <a:rPr lang="en-US" sz="1300" dirty="0"/>
            <a:t>$1,073,440.00</a:t>
          </a:r>
        </a:p>
      </dgm:t>
    </dgm:pt>
    <dgm:pt modelId="{8F6D50FB-5E57-4D70-8CB7-E6D8D27CE31E}" type="parTrans" cxnId="{787D037D-D760-408F-AB3A-87B5EC162A29}">
      <dgm:prSet/>
      <dgm:spPr/>
      <dgm:t>
        <a:bodyPr/>
        <a:lstStyle/>
        <a:p>
          <a:endParaRPr lang="en-US"/>
        </a:p>
      </dgm:t>
    </dgm:pt>
    <dgm:pt modelId="{3C49AD72-FE92-4012-B0E5-66C4B265B728}" type="sibTrans" cxnId="{787D037D-D760-408F-AB3A-87B5EC162A29}">
      <dgm:prSet/>
      <dgm:spPr/>
      <dgm:t>
        <a:bodyPr/>
        <a:lstStyle/>
        <a:p>
          <a:endParaRPr lang="en-US"/>
        </a:p>
      </dgm:t>
    </dgm:pt>
    <dgm:pt modelId="{4227823E-BD3F-4111-A133-D719EE0CF5F7}">
      <dgm:prSet phldrT="[Text]" custT="1"/>
      <dgm:spPr>
        <a:solidFill>
          <a:srgbClr val="E69B36"/>
        </a:solidFill>
      </dgm:spPr>
      <dgm:t>
        <a:bodyPr/>
        <a:lstStyle/>
        <a:p>
          <a:r>
            <a:rPr lang="en-US" sz="1300" dirty="0"/>
            <a:t>$495,280.00</a:t>
          </a:r>
        </a:p>
      </dgm:t>
    </dgm:pt>
    <dgm:pt modelId="{3E9609CC-AAF1-4972-9071-4F111C884F76}" type="parTrans" cxnId="{23D5829F-DBC9-407C-90F7-EACB17CCA3C7}">
      <dgm:prSet/>
      <dgm:spPr/>
      <dgm:t>
        <a:bodyPr/>
        <a:lstStyle/>
        <a:p>
          <a:endParaRPr lang="en-US"/>
        </a:p>
      </dgm:t>
    </dgm:pt>
    <dgm:pt modelId="{53E79626-6DB6-4D27-B7C2-FF80A1CFBAC4}" type="sibTrans" cxnId="{23D5829F-DBC9-407C-90F7-EACB17CCA3C7}">
      <dgm:prSet/>
      <dgm:spPr/>
      <dgm:t>
        <a:bodyPr/>
        <a:lstStyle/>
        <a:p>
          <a:endParaRPr lang="en-US"/>
        </a:p>
      </dgm:t>
    </dgm:pt>
    <dgm:pt modelId="{453A27BF-6142-4495-AA03-B1E3ED145FBA}" type="pres">
      <dgm:prSet presAssocID="{24682BEA-6ED8-43CD-9B1D-4448FBDAD7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8C11B1-0351-4AAF-A802-297A103A5D84}" type="pres">
      <dgm:prSet presAssocID="{A9B8DE3A-B5A3-4601-9710-A3FDEBFEA067}" presName="vertOne" presStyleCnt="0"/>
      <dgm:spPr/>
    </dgm:pt>
    <dgm:pt modelId="{A7DCA7D5-185F-48A5-9BF4-F0EBCB770C8E}" type="pres">
      <dgm:prSet presAssocID="{A9B8DE3A-B5A3-4601-9710-A3FDEBFEA067}" presName="txOne" presStyleLbl="node0" presStyleIdx="0" presStyleCnt="1" custScaleX="68224" custLinFactY="-96506" custLinFactNeighborX="12956" custLinFactNeighborY="-100000">
        <dgm:presLayoutVars>
          <dgm:chPref val="3"/>
        </dgm:presLayoutVars>
      </dgm:prSet>
      <dgm:spPr/>
    </dgm:pt>
    <dgm:pt modelId="{6CD1CDB4-448B-4A76-AC41-B68925CBCDE3}" type="pres">
      <dgm:prSet presAssocID="{A9B8DE3A-B5A3-4601-9710-A3FDEBFEA067}" presName="parTransOne" presStyleCnt="0"/>
      <dgm:spPr/>
    </dgm:pt>
    <dgm:pt modelId="{79000130-83AD-479F-8001-DE9558FFBCBB}" type="pres">
      <dgm:prSet presAssocID="{A9B8DE3A-B5A3-4601-9710-A3FDEBFEA067}" presName="horzOne" presStyleCnt="0"/>
      <dgm:spPr/>
    </dgm:pt>
    <dgm:pt modelId="{8157EC0A-DE00-4DB5-B8DF-6C91AE19DAF8}" type="pres">
      <dgm:prSet presAssocID="{D14F2EA7-4A7B-4B0B-A55E-3F5BA9A16F99}" presName="vertTwo" presStyleCnt="0"/>
      <dgm:spPr/>
    </dgm:pt>
    <dgm:pt modelId="{7030724B-CF7C-4E7E-B2E1-A2585C3B5301}" type="pres">
      <dgm:prSet presAssocID="{D14F2EA7-4A7B-4B0B-A55E-3F5BA9A16F99}" presName="txTwo" presStyleLbl="node2" presStyleIdx="0" presStyleCnt="4" custScaleX="112811" custLinFactY="9309" custLinFactNeighborX="2281" custLinFactNeighborY="100000">
        <dgm:presLayoutVars>
          <dgm:chPref val="3"/>
        </dgm:presLayoutVars>
      </dgm:prSet>
      <dgm:spPr/>
    </dgm:pt>
    <dgm:pt modelId="{D89F2F59-EACB-4A69-A81C-BA4AFF4864FB}" type="pres">
      <dgm:prSet presAssocID="{D14F2EA7-4A7B-4B0B-A55E-3F5BA9A16F99}" presName="horzTwo" presStyleCnt="0"/>
      <dgm:spPr/>
    </dgm:pt>
    <dgm:pt modelId="{9DA319B9-BDFA-4422-A853-CE296067CABA}" type="pres">
      <dgm:prSet presAssocID="{983F6961-AEAE-4DF2-9961-3E286552EAB8}" presName="sibSpaceTwo" presStyleCnt="0"/>
      <dgm:spPr/>
    </dgm:pt>
    <dgm:pt modelId="{F4D28B36-37A7-4F06-B093-EBDB30E3BF1C}" type="pres">
      <dgm:prSet presAssocID="{4227823E-BD3F-4111-A133-D719EE0CF5F7}" presName="vertTwo" presStyleCnt="0"/>
      <dgm:spPr/>
    </dgm:pt>
    <dgm:pt modelId="{36394BE0-11C3-42C5-92B2-F2219A93E0AA}" type="pres">
      <dgm:prSet presAssocID="{4227823E-BD3F-4111-A133-D719EE0CF5F7}" presName="txTwo" presStyleLbl="node2" presStyleIdx="1" presStyleCnt="4" custLinFactY="9309" custLinFactNeighborX="2281" custLinFactNeighborY="100000">
        <dgm:presLayoutVars>
          <dgm:chPref val="3"/>
        </dgm:presLayoutVars>
      </dgm:prSet>
      <dgm:spPr/>
    </dgm:pt>
    <dgm:pt modelId="{DBE79793-98A3-4499-BDFB-1CB1B8199D41}" type="pres">
      <dgm:prSet presAssocID="{4227823E-BD3F-4111-A133-D719EE0CF5F7}" presName="horzTwo" presStyleCnt="0"/>
      <dgm:spPr/>
    </dgm:pt>
    <dgm:pt modelId="{A79395A5-FB2F-4166-940F-B4C91FA7A324}" type="pres">
      <dgm:prSet presAssocID="{53E79626-6DB6-4D27-B7C2-FF80A1CFBAC4}" presName="sibSpaceTwo" presStyleCnt="0"/>
      <dgm:spPr/>
    </dgm:pt>
    <dgm:pt modelId="{ED4BF14E-A138-4361-85F9-A151FAB94CFE}" type="pres">
      <dgm:prSet presAssocID="{0CE5E799-66F0-4C2C-9EF1-B5698160225C}" presName="vertTwo" presStyleCnt="0"/>
      <dgm:spPr/>
    </dgm:pt>
    <dgm:pt modelId="{2384E6B6-A220-4D83-8820-9CA02737F379}" type="pres">
      <dgm:prSet presAssocID="{0CE5E799-66F0-4C2C-9EF1-B5698160225C}" presName="txTwo" presStyleLbl="node2" presStyleIdx="2" presStyleCnt="4" custLinFactY="9309" custLinFactNeighborX="-692" custLinFactNeighborY="100000">
        <dgm:presLayoutVars>
          <dgm:chPref val="3"/>
        </dgm:presLayoutVars>
      </dgm:prSet>
      <dgm:spPr/>
    </dgm:pt>
    <dgm:pt modelId="{8D2F5D56-4427-43ED-B3F2-8024DF858E40}" type="pres">
      <dgm:prSet presAssocID="{0CE5E799-66F0-4C2C-9EF1-B5698160225C}" presName="horzTwo" presStyleCnt="0"/>
      <dgm:spPr/>
    </dgm:pt>
    <dgm:pt modelId="{4A27F2BB-87C8-45A2-90FE-289C4815B281}" type="pres">
      <dgm:prSet presAssocID="{92DA960F-75B2-4147-A7FB-9247F12318A5}" presName="sibSpaceTwo" presStyleCnt="0"/>
      <dgm:spPr/>
    </dgm:pt>
    <dgm:pt modelId="{78BCCD8D-83AA-4399-ADE6-4E12BFC13C04}" type="pres">
      <dgm:prSet presAssocID="{3540C7E4-6ECF-4B1F-A7D6-1D6E487B5DD6}" presName="vertTwo" presStyleCnt="0"/>
      <dgm:spPr/>
    </dgm:pt>
    <dgm:pt modelId="{1B241335-CA3C-49CB-94FA-DAC871B970DF}" type="pres">
      <dgm:prSet presAssocID="{3540C7E4-6ECF-4B1F-A7D6-1D6E487B5DD6}" presName="txTwo" presStyleLbl="node2" presStyleIdx="3" presStyleCnt="4" custLinFactY="9309" custLinFactNeighborX="-5882" custLinFactNeighborY="100000">
        <dgm:presLayoutVars>
          <dgm:chPref val="3"/>
        </dgm:presLayoutVars>
      </dgm:prSet>
      <dgm:spPr/>
    </dgm:pt>
    <dgm:pt modelId="{C9F95C43-9433-4046-A026-4DB9D50DBB31}" type="pres">
      <dgm:prSet presAssocID="{3540C7E4-6ECF-4B1F-A7D6-1D6E487B5DD6}" presName="horzTwo" presStyleCnt="0"/>
      <dgm:spPr/>
    </dgm:pt>
  </dgm:ptLst>
  <dgm:cxnLst>
    <dgm:cxn modelId="{3C0D4B14-7630-467E-B703-262CA53EAC2F}" type="presOf" srcId="{4227823E-BD3F-4111-A133-D719EE0CF5F7}" destId="{36394BE0-11C3-42C5-92B2-F2219A93E0AA}" srcOrd="0" destOrd="0" presId="urn:microsoft.com/office/officeart/2005/8/layout/architecture"/>
    <dgm:cxn modelId="{BEBFC525-6F45-4A16-9D8B-1CF86019559F}" type="presOf" srcId="{24682BEA-6ED8-43CD-9B1D-4448FBDAD772}" destId="{453A27BF-6142-4495-AA03-B1E3ED145FBA}" srcOrd="0" destOrd="0" presId="urn:microsoft.com/office/officeart/2005/8/layout/architecture"/>
    <dgm:cxn modelId="{CDA87046-A8E6-4355-9B36-B3A858654942}" type="presOf" srcId="{3540C7E4-6ECF-4B1F-A7D6-1D6E487B5DD6}" destId="{1B241335-CA3C-49CB-94FA-DAC871B970DF}" srcOrd="0" destOrd="0" presId="urn:microsoft.com/office/officeart/2005/8/layout/architecture"/>
    <dgm:cxn modelId="{F095D068-AF23-4878-8B78-09332E7F66AD}" srcId="{A9B8DE3A-B5A3-4601-9710-A3FDEBFEA067}" destId="{0CE5E799-66F0-4C2C-9EF1-B5698160225C}" srcOrd="2" destOrd="0" parTransId="{C9936970-FB60-4FEB-B16B-983AE226A8A6}" sibTransId="{92DA960F-75B2-4147-A7FB-9247F12318A5}"/>
    <dgm:cxn modelId="{D1E2A472-1449-42BF-BCE1-6885F42B7A09}" type="presOf" srcId="{D14F2EA7-4A7B-4B0B-A55E-3F5BA9A16F99}" destId="{7030724B-CF7C-4E7E-B2E1-A2585C3B5301}" srcOrd="0" destOrd="0" presId="urn:microsoft.com/office/officeart/2005/8/layout/architecture"/>
    <dgm:cxn modelId="{787D037D-D760-408F-AB3A-87B5EC162A29}" srcId="{A9B8DE3A-B5A3-4601-9710-A3FDEBFEA067}" destId="{3540C7E4-6ECF-4B1F-A7D6-1D6E487B5DD6}" srcOrd="3" destOrd="0" parTransId="{8F6D50FB-5E57-4D70-8CB7-E6D8D27CE31E}" sibTransId="{3C49AD72-FE92-4012-B0E5-66C4B265B728}"/>
    <dgm:cxn modelId="{DCB43D90-C926-47AF-AC50-265B29248F59}" type="presOf" srcId="{0CE5E799-66F0-4C2C-9EF1-B5698160225C}" destId="{2384E6B6-A220-4D83-8820-9CA02737F379}" srcOrd="0" destOrd="0" presId="urn:microsoft.com/office/officeart/2005/8/layout/architecture"/>
    <dgm:cxn modelId="{23D5829F-DBC9-407C-90F7-EACB17CCA3C7}" srcId="{A9B8DE3A-B5A3-4601-9710-A3FDEBFEA067}" destId="{4227823E-BD3F-4111-A133-D719EE0CF5F7}" srcOrd="1" destOrd="0" parTransId="{3E9609CC-AAF1-4972-9071-4F111C884F76}" sibTransId="{53E79626-6DB6-4D27-B7C2-FF80A1CFBAC4}"/>
    <dgm:cxn modelId="{AC79A4B0-2610-4FB6-8387-C774A77CD02A}" srcId="{24682BEA-6ED8-43CD-9B1D-4448FBDAD772}" destId="{A9B8DE3A-B5A3-4601-9710-A3FDEBFEA067}" srcOrd="0" destOrd="0" parTransId="{91E7C80D-7127-4541-84B0-AC5CEF93C17E}" sibTransId="{91DE2B01-95A1-4BBA-BFA9-8F71C75D6177}"/>
    <dgm:cxn modelId="{F8D013D6-14B7-49FD-9260-0C694A785AB0}" srcId="{A9B8DE3A-B5A3-4601-9710-A3FDEBFEA067}" destId="{D14F2EA7-4A7B-4B0B-A55E-3F5BA9A16F99}" srcOrd="0" destOrd="0" parTransId="{4A05F189-97DA-4876-ABBA-3AA8AD3AC2F9}" sibTransId="{983F6961-AEAE-4DF2-9961-3E286552EAB8}"/>
    <dgm:cxn modelId="{2277D1F4-D18D-457D-9DD2-92A182F7C342}" type="presOf" srcId="{A9B8DE3A-B5A3-4601-9710-A3FDEBFEA067}" destId="{A7DCA7D5-185F-48A5-9BF4-F0EBCB770C8E}" srcOrd="0" destOrd="0" presId="urn:microsoft.com/office/officeart/2005/8/layout/architecture"/>
    <dgm:cxn modelId="{CAD7BA0F-0AA1-47FF-826C-9C0B2CAC81CD}" type="presParOf" srcId="{453A27BF-6142-4495-AA03-B1E3ED145FBA}" destId="{A08C11B1-0351-4AAF-A802-297A103A5D84}" srcOrd="0" destOrd="0" presId="urn:microsoft.com/office/officeart/2005/8/layout/architecture"/>
    <dgm:cxn modelId="{0C90A2A8-3AA0-423A-8635-17BE7675CF90}" type="presParOf" srcId="{A08C11B1-0351-4AAF-A802-297A103A5D84}" destId="{A7DCA7D5-185F-48A5-9BF4-F0EBCB770C8E}" srcOrd="0" destOrd="0" presId="urn:microsoft.com/office/officeart/2005/8/layout/architecture"/>
    <dgm:cxn modelId="{11A1F974-1F5B-46AE-AB74-A5146D45E686}" type="presParOf" srcId="{A08C11B1-0351-4AAF-A802-297A103A5D84}" destId="{6CD1CDB4-448B-4A76-AC41-B68925CBCDE3}" srcOrd="1" destOrd="0" presId="urn:microsoft.com/office/officeart/2005/8/layout/architecture"/>
    <dgm:cxn modelId="{699F0268-31CA-4BDC-B6C9-DFFAB865E34C}" type="presParOf" srcId="{A08C11B1-0351-4AAF-A802-297A103A5D84}" destId="{79000130-83AD-479F-8001-DE9558FFBCBB}" srcOrd="2" destOrd="0" presId="urn:microsoft.com/office/officeart/2005/8/layout/architecture"/>
    <dgm:cxn modelId="{F8EDA0D5-92BB-4404-B6DB-BEEB823C7D0A}" type="presParOf" srcId="{79000130-83AD-479F-8001-DE9558FFBCBB}" destId="{8157EC0A-DE00-4DB5-B8DF-6C91AE19DAF8}" srcOrd="0" destOrd="0" presId="urn:microsoft.com/office/officeart/2005/8/layout/architecture"/>
    <dgm:cxn modelId="{72567DB5-AF78-4C32-8EB4-7CD7E1F47AD1}" type="presParOf" srcId="{8157EC0A-DE00-4DB5-B8DF-6C91AE19DAF8}" destId="{7030724B-CF7C-4E7E-B2E1-A2585C3B5301}" srcOrd="0" destOrd="0" presId="urn:microsoft.com/office/officeart/2005/8/layout/architecture"/>
    <dgm:cxn modelId="{41964CA6-4F05-45E0-9665-3B7174AB818E}" type="presParOf" srcId="{8157EC0A-DE00-4DB5-B8DF-6C91AE19DAF8}" destId="{D89F2F59-EACB-4A69-A81C-BA4AFF4864FB}" srcOrd="1" destOrd="0" presId="urn:microsoft.com/office/officeart/2005/8/layout/architecture"/>
    <dgm:cxn modelId="{77816BAE-DD69-4E0F-A9C0-61852A86D519}" type="presParOf" srcId="{79000130-83AD-479F-8001-DE9558FFBCBB}" destId="{9DA319B9-BDFA-4422-A853-CE296067CABA}" srcOrd="1" destOrd="0" presId="urn:microsoft.com/office/officeart/2005/8/layout/architecture"/>
    <dgm:cxn modelId="{6EA474E5-97A5-439D-9037-3AE40FA91D7F}" type="presParOf" srcId="{79000130-83AD-479F-8001-DE9558FFBCBB}" destId="{F4D28B36-37A7-4F06-B093-EBDB30E3BF1C}" srcOrd="2" destOrd="0" presId="urn:microsoft.com/office/officeart/2005/8/layout/architecture"/>
    <dgm:cxn modelId="{ADA9B230-49E9-4E6F-B5C0-44FB5D0652F2}" type="presParOf" srcId="{F4D28B36-37A7-4F06-B093-EBDB30E3BF1C}" destId="{36394BE0-11C3-42C5-92B2-F2219A93E0AA}" srcOrd="0" destOrd="0" presId="urn:microsoft.com/office/officeart/2005/8/layout/architecture"/>
    <dgm:cxn modelId="{ECB76891-A286-43AF-A601-FE8DF0BFC049}" type="presParOf" srcId="{F4D28B36-37A7-4F06-B093-EBDB30E3BF1C}" destId="{DBE79793-98A3-4499-BDFB-1CB1B8199D41}" srcOrd="1" destOrd="0" presId="urn:microsoft.com/office/officeart/2005/8/layout/architecture"/>
    <dgm:cxn modelId="{0A9EF25B-62FA-4710-A121-4A087A6A1D3A}" type="presParOf" srcId="{79000130-83AD-479F-8001-DE9558FFBCBB}" destId="{A79395A5-FB2F-4166-940F-B4C91FA7A324}" srcOrd="3" destOrd="0" presId="urn:microsoft.com/office/officeart/2005/8/layout/architecture"/>
    <dgm:cxn modelId="{690BEA5F-B435-4400-89B0-AEA5006260FF}" type="presParOf" srcId="{79000130-83AD-479F-8001-DE9558FFBCBB}" destId="{ED4BF14E-A138-4361-85F9-A151FAB94CFE}" srcOrd="4" destOrd="0" presId="urn:microsoft.com/office/officeart/2005/8/layout/architecture"/>
    <dgm:cxn modelId="{5B4AFA1F-380E-491F-BE8E-E0D516E78891}" type="presParOf" srcId="{ED4BF14E-A138-4361-85F9-A151FAB94CFE}" destId="{2384E6B6-A220-4D83-8820-9CA02737F379}" srcOrd="0" destOrd="0" presId="urn:microsoft.com/office/officeart/2005/8/layout/architecture"/>
    <dgm:cxn modelId="{00C17AD8-DA28-4D43-B9F1-99A5C44B6E73}" type="presParOf" srcId="{ED4BF14E-A138-4361-85F9-A151FAB94CFE}" destId="{8D2F5D56-4427-43ED-B3F2-8024DF858E40}" srcOrd="1" destOrd="0" presId="urn:microsoft.com/office/officeart/2005/8/layout/architecture"/>
    <dgm:cxn modelId="{271E118F-0198-45BC-89CE-8F5B46601D53}" type="presParOf" srcId="{79000130-83AD-479F-8001-DE9558FFBCBB}" destId="{4A27F2BB-87C8-45A2-90FE-289C4815B281}" srcOrd="5" destOrd="0" presId="urn:microsoft.com/office/officeart/2005/8/layout/architecture"/>
    <dgm:cxn modelId="{8DE8B1FD-7899-45DE-B8C1-26AD7FAF9007}" type="presParOf" srcId="{79000130-83AD-479F-8001-DE9558FFBCBB}" destId="{78BCCD8D-83AA-4399-ADE6-4E12BFC13C04}" srcOrd="6" destOrd="0" presId="urn:microsoft.com/office/officeart/2005/8/layout/architecture"/>
    <dgm:cxn modelId="{8E8E79C4-E667-41A1-BC01-00CB8E678759}" type="presParOf" srcId="{78BCCD8D-83AA-4399-ADE6-4E12BFC13C04}" destId="{1B241335-CA3C-49CB-94FA-DAC871B970DF}" srcOrd="0" destOrd="0" presId="urn:microsoft.com/office/officeart/2005/8/layout/architecture"/>
    <dgm:cxn modelId="{7ACF9E78-7BE5-4AE6-B8EE-356AA5481DE2}" type="presParOf" srcId="{78BCCD8D-83AA-4399-ADE6-4E12BFC13C04}" destId="{C9F95C43-9433-4046-A026-4DB9D50DBB3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8AF49-9E9A-4BE5-BD1F-CA6BC87EC96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0426C6-BC9A-4044-B192-3C9A1A7AD669}">
      <dgm:prSet/>
      <dgm:spPr/>
      <dgm:t>
        <a:bodyPr/>
        <a:lstStyle/>
        <a:p>
          <a:r>
            <a:rPr lang="en-US" dirty="0"/>
            <a:t>Replace all bus stop poles and signs</a:t>
          </a:r>
        </a:p>
      </dgm:t>
    </dgm:pt>
    <dgm:pt modelId="{7F2E073D-9C77-4E4C-ADBC-3DBA07CB4C82}" type="parTrans" cxnId="{562AF121-022B-4BBE-9B73-DCE243D07626}">
      <dgm:prSet/>
      <dgm:spPr/>
      <dgm:t>
        <a:bodyPr/>
        <a:lstStyle/>
        <a:p>
          <a:endParaRPr lang="en-US"/>
        </a:p>
      </dgm:t>
    </dgm:pt>
    <dgm:pt modelId="{EDF263EF-8870-4480-8CB1-F21AEDE3908E}" type="sibTrans" cxnId="{562AF121-022B-4BBE-9B73-DCE243D07626}">
      <dgm:prSet/>
      <dgm:spPr/>
      <dgm:t>
        <a:bodyPr/>
        <a:lstStyle/>
        <a:p>
          <a:endParaRPr lang="en-US"/>
        </a:p>
      </dgm:t>
    </dgm:pt>
    <dgm:pt modelId="{B3B1A5F7-3242-4C17-8315-3F5DB657050D}">
      <dgm:prSet/>
      <dgm:spPr/>
      <dgm:t>
        <a:bodyPr/>
        <a:lstStyle/>
        <a:p>
          <a:r>
            <a:rPr lang="en-US" dirty="0"/>
            <a:t>Signs will be specific to each route</a:t>
          </a:r>
        </a:p>
      </dgm:t>
    </dgm:pt>
    <dgm:pt modelId="{48B0376B-2A9D-4324-989F-93AD87639E6C}" type="parTrans" cxnId="{56A869BA-97E4-4ADD-884A-47DB1201D26B}">
      <dgm:prSet/>
      <dgm:spPr/>
      <dgm:t>
        <a:bodyPr/>
        <a:lstStyle/>
        <a:p>
          <a:endParaRPr lang="en-US"/>
        </a:p>
      </dgm:t>
    </dgm:pt>
    <dgm:pt modelId="{D6CE3BF2-6AB8-432D-BD62-528B1A54AEE2}" type="sibTrans" cxnId="{56A869BA-97E4-4ADD-884A-47DB1201D26B}">
      <dgm:prSet/>
      <dgm:spPr/>
      <dgm:t>
        <a:bodyPr/>
        <a:lstStyle/>
        <a:p>
          <a:endParaRPr lang="en-US"/>
        </a:p>
      </dgm:t>
    </dgm:pt>
    <dgm:pt modelId="{9D8A513B-50A2-4C6A-8196-432356C4E93A}">
      <dgm:prSet/>
      <dgm:spPr/>
      <dgm:t>
        <a:bodyPr/>
        <a:lstStyle/>
        <a:p>
          <a:r>
            <a:rPr lang="en-US" dirty="0"/>
            <a:t>Each route has about 36 to 40 signs</a:t>
          </a:r>
        </a:p>
      </dgm:t>
    </dgm:pt>
    <dgm:pt modelId="{7BBE7706-7F3A-48B3-AB47-7E5A79D2E324}" type="parTrans" cxnId="{7520EFD7-9FCD-4C43-B25B-AD9E5F763A7B}">
      <dgm:prSet/>
      <dgm:spPr/>
      <dgm:t>
        <a:bodyPr/>
        <a:lstStyle/>
        <a:p>
          <a:endParaRPr lang="en-US"/>
        </a:p>
      </dgm:t>
    </dgm:pt>
    <dgm:pt modelId="{737DD10F-BBD8-400F-9148-5BB2645ABD4E}" type="sibTrans" cxnId="{7520EFD7-9FCD-4C43-B25B-AD9E5F763A7B}">
      <dgm:prSet/>
      <dgm:spPr/>
      <dgm:t>
        <a:bodyPr/>
        <a:lstStyle/>
        <a:p>
          <a:endParaRPr lang="en-US"/>
        </a:p>
      </dgm:t>
    </dgm:pt>
    <dgm:pt modelId="{8D8D4D3E-0741-4834-AC69-450D4D811549}" type="pres">
      <dgm:prSet presAssocID="{EA48AF49-9E9A-4BE5-BD1F-CA6BC87EC96C}" presName="diagram" presStyleCnt="0">
        <dgm:presLayoutVars>
          <dgm:dir/>
          <dgm:resizeHandles val="exact"/>
        </dgm:presLayoutVars>
      </dgm:prSet>
      <dgm:spPr/>
    </dgm:pt>
    <dgm:pt modelId="{518D436F-F60C-4227-B8F5-9AA6B7030EF0}" type="pres">
      <dgm:prSet presAssocID="{BF0426C6-BC9A-4044-B192-3C9A1A7AD669}" presName="node" presStyleLbl="node1" presStyleIdx="0" presStyleCnt="3">
        <dgm:presLayoutVars>
          <dgm:bulletEnabled val="1"/>
        </dgm:presLayoutVars>
      </dgm:prSet>
      <dgm:spPr/>
    </dgm:pt>
    <dgm:pt modelId="{57C6B432-8650-45D2-B73E-DD96CE9629A5}" type="pres">
      <dgm:prSet presAssocID="{EDF263EF-8870-4480-8CB1-F21AEDE3908E}" presName="sibTrans" presStyleCnt="0"/>
      <dgm:spPr/>
    </dgm:pt>
    <dgm:pt modelId="{E6F3CB24-AF38-4835-AF0F-26A215AB7CC4}" type="pres">
      <dgm:prSet presAssocID="{B3B1A5F7-3242-4C17-8315-3F5DB657050D}" presName="node" presStyleLbl="node1" presStyleIdx="1" presStyleCnt="3">
        <dgm:presLayoutVars>
          <dgm:bulletEnabled val="1"/>
        </dgm:presLayoutVars>
      </dgm:prSet>
      <dgm:spPr/>
    </dgm:pt>
    <dgm:pt modelId="{2706A5C7-1DA3-4C2A-B4FE-AA4644E338B8}" type="pres">
      <dgm:prSet presAssocID="{D6CE3BF2-6AB8-432D-BD62-528B1A54AEE2}" presName="sibTrans" presStyleCnt="0"/>
      <dgm:spPr/>
    </dgm:pt>
    <dgm:pt modelId="{9B06D8AE-3643-4EA7-AB2A-4ACEBCE86776}" type="pres">
      <dgm:prSet presAssocID="{9D8A513B-50A2-4C6A-8196-432356C4E93A}" presName="node" presStyleLbl="node1" presStyleIdx="2" presStyleCnt="3">
        <dgm:presLayoutVars>
          <dgm:bulletEnabled val="1"/>
        </dgm:presLayoutVars>
      </dgm:prSet>
      <dgm:spPr/>
    </dgm:pt>
  </dgm:ptLst>
  <dgm:cxnLst>
    <dgm:cxn modelId="{562AF121-022B-4BBE-9B73-DCE243D07626}" srcId="{EA48AF49-9E9A-4BE5-BD1F-CA6BC87EC96C}" destId="{BF0426C6-BC9A-4044-B192-3C9A1A7AD669}" srcOrd="0" destOrd="0" parTransId="{7F2E073D-9C77-4E4C-ADBC-3DBA07CB4C82}" sibTransId="{EDF263EF-8870-4480-8CB1-F21AEDE3908E}"/>
    <dgm:cxn modelId="{CDA6023C-A962-4E54-B2A7-5CCAC4BE3693}" type="presOf" srcId="{EA48AF49-9E9A-4BE5-BD1F-CA6BC87EC96C}" destId="{8D8D4D3E-0741-4834-AC69-450D4D811549}" srcOrd="0" destOrd="0" presId="urn:microsoft.com/office/officeart/2005/8/layout/default"/>
    <dgm:cxn modelId="{1B89F292-5916-4EFD-B0DA-B59FE6A20E16}" type="presOf" srcId="{9D8A513B-50A2-4C6A-8196-432356C4E93A}" destId="{9B06D8AE-3643-4EA7-AB2A-4ACEBCE86776}" srcOrd="0" destOrd="0" presId="urn:microsoft.com/office/officeart/2005/8/layout/default"/>
    <dgm:cxn modelId="{56A869BA-97E4-4ADD-884A-47DB1201D26B}" srcId="{EA48AF49-9E9A-4BE5-BD1F-CA6BC87EC96C}" destId="{B3B1A5F7-3242-4C17-8315-3F5DB657050D}" srcOrd="1" destOrd="0" parTransId="{48B0376B-2A9D-4324-989F-93AD87639E6C}" sibTransId="{D6CE3BF2-6AB8-432D-BD62-528B1A54AEE2}"/>
    <dgm:cxn modelId="{9F426CCD-C18C-484F-B230-D66618686B65}" type="presOf" srcId="{BF0426C6-BC9A-4044-B192-3C9A1A7AD669}" destId="{518D436F-F60C-4227-B8F5-9AA6B7030EF0}" srcOrd="0" destOrd="0" presId="urn:microsoft.com/office/officeart/2005/8/layout/default"/>
    <dgm:cxn modelId="{7520EFD7-9FCD-4C43-B25B-AD9E5F763A7B}" srcId="{EA48AF49-9E9A-4BE5-BD1F-CA6BC87EC96C}" destId="{9D8A513B-50A2-4C6A-8196-432356C4E93A}" srcOrd="2" destOrd="0" parTransId="{7BBE7706-7F3A-48B3-AB47-7E5A79D2E324}" sibTransId="{737DD10F-BBD8-400F-9148-5BB2645ABD4E}"/>
    <dgm:cxn modelId="{68A042F0-A2D3-472E-A51F-8B16CCE7DDC7}" type="presOf" srcId="{B3B1A5F7-3242-4C17-8315-3F5DB657050D}" destId="{E6F3CB24-AF38-4835-AF0F-26A215AB7CC4}" srcOrd="0" destOrd="0" presId="urn:microsoft.com/office/officeart/2005/8/layout/default"/>
    <dgm:cxn modelId="{755248B0-9C29-41A1-B0C5-9672815EA4B7}" type="presParOf" srcId="{8D8D4D3E-0741-4834-AC69-450D4D811549}" destId="{518D436F-F60C-4227-B8F5-9AA6B7030EF0}" srcOrd="0" destOrd="0" presId="urn:microsoft.com/office/officeart/2005/8/layout/default"/>
    <dgm:cxn modelId="{CC669A0A-BABC-46A5-868E-B0045D45BA3B}" type="presParOf" srcId="{8D8D4D3E-0741-4834-AC69-450D4D811549}" destId="{57C6B432-8650-45D2-B73E-DD96CE9629A5}" srcOrd="1" destOrd="0" presId="urn:microsoft.com/office/officeart/2005/8/layout/default"/>
    <dgm:cxn modelId="{44057CE5-E99A-40BF-AD28-F2A465292ECC}" type="presParOf" srcId="{8D8D4D3E-0741-4834-AC69-450D4D811549}" destId="{E6F3CB24-AF38-4835-AF0F-26A215AB7CC4}" srcOrd="2" destOrd="0" presId="urn:microsoft.com/office/officeart/2005/8/layout/default"/>
    <dgm:cxn modelId="{84550914-63E4-4B79-BD6B-3C3EE0139327}" type="presParOf" srcId="{8D8D4D3E-0741-4834-AC69-450D4D811549}" destId="{2706A5C7-1DA3-4C2A-B4FE-AA4644E338B8}" srcOrd="3" destOrd="0" presId="urn:microsoft.com/office/officeart/2005/8/layout/default"/>
    <dgm:cxn modelId="{9A5DC2DB-405D-4A97-A235-669EBB9154E0}" type="presParOf" srcId="{8D8D4D3E-0741-4834-AC69-450D4D811549}" destId="{9B06D8AE-3643-4EA7-AB2A-4ACEBCE867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D4AC0-21ED-4E5A-A05F-4FDE63CC2D8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89144-B658-47D7-BC81-7ACF7E41C880}">
      <dgm:prSet phldrT="[Text]"/>
      <dgm:spPr>
        <a:solidFill>
          <a:srgbClr val="E69B36"/>
        </a:solidFill>
        <a:ln>
          <a:solidFill>
            <a:srgbClr val="E69B36"/>
          </a:solidFill>
        </a:ln>
      </dgm:spPr>
      <dgm:t>
        <a:bodyPr/>
        <a:lstStyle/>
        <a:p>
          <a:endParaRPr lang="en-US" dirty="0"/>
        </a:p>
      </dgm:t>
    </dgm:pt>
    <dgm:pt modelId="{F89B361A-0EDA-4FC3-923D-BD3FA01686FE}" type="parTrans" cxnId="{17944B01-B7C8-465D-A462-B5C8A56DD006}">
      <dgm:prSet/>
      <dgm:spPr/>
      <dgm:t>
        <a:bodyPr/>
        <a:lstStyle/>
        <a:p>
          <a:endParaRPr lang="en-US"/>
        </a:p>
      </dgm:t>
    </dgm:pt>
    <dgm:pt modelId="{EA9BE3E5-D253-4E9D-9A34-3311534965BB}" type="sibTrans" cxnId="{17944B01-B7C8-465D-A462-B5C8A56DD006}">
      <dgm:prSet/>
      <dgm:spPr/>
      <dgm:t>
        <a:bodyPr/>
        <a:lstStyle/>
        <a:p>
          <a:endParaRPr lang="en-US"/>
        </a:p>
      </dgm:t>
    </dgm:pt>
    <dgm:pt modelId="{73E523AC-03B5-4926-BBF4-17CAA442B5D1}">
      <dgm:prSet phldrT="[Text]" custT="1"/>
      <dgm:spPr/>
      <dgm:t>
        <a:bodyPr/>
        <a:lstStyle/>
        <a:p>
          <a:r>
            <a:rPr lang="en-US" sz="2800" u="sng" dirty="0"/>
            <a:t>STAFFING</a:t>
          </a:r>
        </a:p>
        <a:p>
          <a:r>
            <a:rPr lang="en-US" sz="2000" dirty="0"/>
            <a:t>-Bus Operators  and Mechanics must have Commercial Driver’s License (CDL)</a:t>
          </a:r>
        </a:p>
        <a:p>
          <a:r>
            <a:rPr lang="en-US" sz="2000" dirty="0"/>
            <a:t>-Pay Levels Increasingly Less Competitive</a:t>
          </a:r>
        </a:p>
      </dgm:t>
    </dgm:pt>
    <dgm:pt modelId="{6E26F652-981B-4B9C-97B3-B3FC313479BE}" type="parTrans" cxnId="{AF7583C8-DF24-4130-A0D4-58C967A86328}">
      <dgm:prSet/>
      <dgm:spPr/>
      <dgm:t>
        <a:bodyPr/>
        <a:lstStyle/>
        <a:p>
          <a:endParaRPr lang="en-US"/>
        </a:p>
      </dgm:t>
    </dgm:pt>
    <dgm:pt modelId="{15DC372A-6A5E-40DA-AB40-53CF9E31740D}" type="sibTrans" cxnId="{AF7583C8-DF24-4130-A0D4-58C967A86328}">
      <dgm:prSet/>
      <dgm:spPr/>
      <dgm:t>
        <a:bodyPr/>
        <a:lstStyle/>
        <a:p>
          <a:endParaRPr lang="en-US"/>
        </a:p>
      </dgm:t>
    </dgm:pt>
    <dgm:pt modelId="{362B028C-8C62-4D1A-A940-BC50EA3DC983}">
      <dgm:prSet phldrT="[Text]"/>
      <dgm:spPr>
        <a:solidFill>
          <a:srgbClr val="E69B36"/>
        </a:solidFill>
        <a:ln>
          <a:solidFill>
            <a:srgbClr val="E69B36"/>
          </a:solidFill>
        </a:ln>
      </dgm:spPr>
      <dgm:t>
        <a:bodyPr/>
        <a:lstStyle/>
        <a:p>
          <a:endParaRPr lang="en-US" dirty="0"/>
        </a:p>
      </dgm:t>
    </dgm:pt>
    <dgm:pt modelId="{44A1D1F5-2107-4633-9A2F-C9FD1F11EE54}" type="parTrans" cxnId="{FCF29B79-9974-48D3-B8FD-4AAC6F4FCFB9}">
      <dgm:prSet/>
      <dgm:spPr/>
      <dgm:t>
        <a:bodyPr/>
        <a:lstStyle/>
        <a:p>
          <a:endParaRPr lang="en-US"/>
        </a:p>
      </dgm:t>
    </dgm:pt>
    <dgm:pt modelId="{215B384E-7370-48CD-BD38-12EA3F346411}" type="sibTrans" cxnId="{FCF29B79-9974-48D3-B8FD-4AAC6F4FCFB9}">
      <dgm:prSet/>
      <dgm:spPr/>
      <dgm:t>
        <a:bodyPr/>
        <a:lstStyle/>
        <a:p>
          <a:endParaRPr lang="en-US"/>
        </a:p>
      </dgm:t>
    </dgm:pt>
    <dgm:pt modelId="{1D67A100-ABED-4978-92BB-AC9CE21E3B34}">
      <dgm:prSet phldrT="[Text]" custT="1"/>
      <dgm:spPr/>
      <dgm:t>
        <a:bodyPr/>
        <a:lstStyle/>
        <a:p>
          <a:r>
            <a:rPr lang="en-US" sz="2800" u="sng" dirty="0"/>
            <a:t>EXPERTISE</a:t>
          </a:r>
        </a:p>
        <a:p>
          <a:r>
            <a:rPr lang="en-US" sz="2000" dirty="0"/>
            <a:t>-Grants (e.g. administration, development, and submission)</a:t>
          </a:r>
        </a:p>
        <a:p>
          <a:r>
            <a:rPr lang="en-US" sz="2000" dirty="0"/>
            <a:t>-Service Planning (e.g. Routes and Schedules, and Google Maps)</a:t>
          </a:r>
        </a:p>
      </dgm:t>
    </dgm:pt>
    <dgm:pt modelId="{52294239-6E01-4B03-83A3-B1AF63749D12}" type="parTrans" cxnId="{626C01F0-E499-4F78-AF31-5A0978D4E03C}">
      <dgm:prSet/>
      <dgm:spPr/>
      <dgm:t>
        <a:bodyPr/>
        <a:lstStyle/>
        <a:p>
          <a:endParaRPr lang="en-US"/>
        </a:p>
      </dgm:t>
    </dgm:pt>
    <dgm:pt modelId="{6765F8DC-0A24-4AE3-B4ED-D1DD473C2773}" type="sibTrans" cxnId="{626C01F0-E499-4F78-AF31-5A0978D4E03C}">
      <dgm:prSet/>
      <dgm:spPr/>
      <dgm:t>
        <a:bodyPr/>
        <a:lstStyle/>
        <a:p>
          <a:endParaRPr lang="en-US"/>
        </a:p>
      </dgm:t>
    </dgm:pt>
    <dgm:pt modelId="{93CB5015-26F8-4508-A01E-48EE7591A39A}">
      <dgm:prSet phldrT="[Text]"/>
      <dgm:spPr>
        <a:solidFill>
          <a:srgbClr val="E69B36"/>
        </a:solidFill>
        <a:ln>
          <a:solidFill>
            <a:srgbClr val="E69B36"/>
          </a:solidFill>
        </a:ln>
      </dgm:spPr>
      <dgm:t>
        <a:bodyPr/>
        <a:lstStyle/>
        <a:p>
          <a:endParaRPr lang="en-US" dirty="0"/>
        </a:p>
      </dgm:t>
    </dgm:pt>
    <dgm:pt modelId="{E2CFA389-89AD-419F-9297-4A5D05F97E06}" type="parTrans" cxnId="{23008CB7-BE4B-4817-AFB7-93B26610B4AA}">
      <dgm:prSet/>
      <dgm:spPr/>
      <dgm:t>
        <a:bodyPr/>
        <a:lstStyle/>
        <a:p>
          <a:endParaRPr lang="en-US"/>
        </a:p>
      </dgm:t>
    </dgm:pt>
    <dgm:pt modelId="{64DE725E-166C-488A-9F21-93849CBAE8C3}" type="sibTrans" cxnId="{23008CB7-BE4B-4817-AFB7-93B26610B4AA}">
      <dgm:prSet/>
      <dgm:spPr/>
      <dgm:t>
        <a:bodyPr/>
        <a:lstStyle/>
        <a:p>
          <a:endParaRPr lang="en-US"/>
        </a:p>
      </dgm:t>
    </dgm:pt>
    <dgm:pt modelId="{36939ABA-DB95-4673-904D-3921A29D9DB2}" type="pres">
      <dgm:prSet presAssocID="{F6BD4AC0-21ED-4E5A-A05F-4FDE63CC2D89}" presName="Name0" presStyleCnt="0">
        <dgm:presLayoutVars>
          <dgm:dir/>
          <dgm:animLvl val="lvl"/>
          <dgm:resizeHandles val="exact"/>
        </dgm:presLayoutVars>
      </dgm:prSet>
      <dgm:spPr/>
    </dgm:pt>
    <dgm:pt modelId="{D8FDB352-27FE-43A9-951B-BAAB9A0F69B8}" type="pres">
      <dgm:prSet presAssocID="{93CB5015-26F8-4508-A01E-48EE7591A39A}" presName="compositeNode" presStyleCnt="0">
        <dgm:presLayoutVars>
          <dgm:bulletEnabled val="1"/>
        </dgm:presLayoutVars>
      </dgm:prSet>
      <dgm:spPr/>
    </dgm:pt>
    <dgm:pt modelId="{CEFA645B-5965-46E2-9A46-57421AAE0F2B}" type="pres">
      <dgm:prSet presAssocID="{93CB5015-26F8-4508-A01E-48EE7591A39A}" presName="bgRect" presStyleLbl="node1" presStyleIdx="0" presStyleCnt="3" custScaleY="108193"/>
      <dgm:spPr/>
    </dgm:pt>
    <dgm:pt modelId="{29931F25-7799-4026-A90C-34DDD634239B}" type="pres">
      <dgm:prSet presAssocID="{93CB5015-26F8-4508-A01E-48EE7591A39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37CAFD3-3B03-4FAF-8AC7-F12F94D9B69A}" type="pres">
      <dgm:prSet presAssocID="{64DE725E-166C-488A-9F21-93849CBAE8C3}" presName="hSp" presStyleCnt="0"/>
      <dgm:spPr/>
    </dgm:pt>
    <dgm:pt modelId="{030BF205-4ABE-4B65-BEA5-D42A40A1B3C5}" type="pres">
      <dgm:prSet presAssocID="{64DE725E-166C-488A-9F21-93849CBAE8C3}" presName="vProcSp" presStyleCnt="0"/>
      <dgm:spPr/>
    </dgm:pt>
    <dgm:pt modelId="{13D413F5-6B86-4640-B638-2AB96297A325}" type="pres">
      <dgm:prSet presAssocID="{64DE725E-166C-488A-9F21-93849CBAE8C3}" presName="vSp1" presStyleCnt="0"/>
      <dgm:spPr/>
    </dgm:pt>
    <dgm:pt modelId="{E480E115-9A31-4759-B5AC-F49D4125123E}" type="pres">
      <dgm:prSet presAssocID="{64DE725E-166C-488A-9F21-93849CBAE8C3}" presName="simulatedConn" presStyleLbl="solidFgAcc1" presStyleIdx="0" presStyleCnt="2"/>
      <dgm:spPr>
        <a:noFill/>
        <a:ln>
          <a:noFill/>
        </a:ln>
      </dgm:spPr>
    </dgm:pt>
    <dgm:pt modelId="{BF1C8B62-9FAF-4FB7-BC43-85FC8BB0B8CF}" type="pres">
      <dgm:prSet presAssocID="{64DE725E-166C-488A-9F21-93849CBAE8C3}" presName="vSp2" presStyleCnt="0"/>
      <dgm:spPr/>
    </dgm:pt>
    <dgm:pt modelId="{265E780D-24AE-4D03-A66B-41E24FE15494}" type="pres">
      <dgm:prSet presAssocID="{64DE725E-166C-488A-9F21-93849CBAE8C3}" presName="sibTrans" presStyleCnt="0"/>
      <dgm:spPr/>
    </dgm:pt>
    <dgm:pt modelId="{A956DF0F-9602-4FE5-BA4A-0C70EBEDC2E5}" type="pres">
      <dgm:prSet presAssocID="{28389144-B658-47D7-BC81-7ACF7E41C880}" presName="compositeNode" presStyleCnt="0">
        <dgm:presLayoutVars>
          <dgm:bulletEnabled val="1"/>
        </dgm:presLayoutVars>
      </dgm:prSet>
      <dgm:spPr/>
    </dgm:pt>
    <dgm:pt modelId="{1BF39701-A404-4F52-9421-7DBF140564B5}" type="pres">
      <dgm:prSet presAssocID="{28389144-B658-47D7-BC81-7ACF7E41C880}" presName="bgRect" presStyleLbl="node1" presStyleIdx="1" presStyleCnt="3" custScaleY="107376"/>
      <dgm:spPr/>
    </dgm:pt>
    <dgm:pt modelId="{69EA4119-35C1-46CB-A244-596F3E8104A6}" type="pres">
      <dgm:prSet presAssocID="{28389144-B658-47D7-BC81-7ACF7E41C88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EF4ED95-B070-4863-9DFB-7B6DA485DFAF}" type="pres">
      <dgm:prSet presAssocID="{28389144-B658-47D7-BC81-7ACF7E41C880}" presName="childNode" presStyleLbl="node1" presStyleIdx="1" presStyleCnt="3">
        <dgm:presLayoutVars>
          <dgm:bulletEnabled val="1"/>
        </dgm:presLayoutVars>
      </dgm:prSet>
      <dgm:spPr/>
    </dgm:pt>
    <dgm:pt modelId="{72FC9F70-7FC5-4CD8-A623-9CBF865F4F8B}" type="pres">
      <dgm:prSet presAssocID="{EA9BE3E5-D253-4E9D-9A34-3311534965BB}" presName="hSp" presStyleCnt="0"/>
      <dgm:spPr/>
    </dgm:pt>
    <dgm:pt modelId="{A4BBEA95-1F7A-4E9B-8969-517E94A2D9D9}" type="pres">
      <dgm:prSet presAssocID="{EA9BE3E5-D253-4E9D-9A34-3311534965BB}" presName="vProcSp" presStyleCnt="0"/>
      <dgm:spPr/>
    </dgm:pt>
    <dgm:pt modelId="{E52D9787-824C-4DB4-9479-99F5A8C40376}" type="pres">
      <dgm:prSet presAssocID="{EA9BE3E5-D253-4E9D-9A34-3311534965BB}" presName="vSp1" presStyleCnt="0"/>
      <dgm:spPr/>
    </dgm:pt>
    <dgm:pt modelId="{A7EB8318-F242-494C-BEB6-2BAEDE6899EE}" type="pres">
      <dgm:prSet presAssocID="{EA9BE3E5-D253-4E9D-9A34-3311534965BB}" presName="simulatedConn" presStyleLbl="solidFgAcc1" presStyleIdx="1" presStyleCnt="2"/>
      <dgm:spPr>
        <a:noFill/>
        <a:ln>
          <a:noFill/>
        </a:ln>
      </dgm:spPr>
    </dgm:pt>
    <dgm:pt modelId="{C50DB480-132C-4B56-A03C-FFA7CE64B819}" type="pres">
      <dgm:prSet presAssocID="{EA9BE3E5-D253-4E9D-9A34-3311534965BB}" presName="vSp2" presStyleCnt="0"/>
      <dgm:spPr/>
    </dgm:pt>
    <dgm:pt modelId="{A7A26A4C-3022-477A-9EA0-5B2D262FBAB4}" type="pres">
      <dgm:prSet presAssocID="{EA9BE3E5-D253-4E9D-9A34-3311534965BB}" presName="sibTrans" presStyleCnt="0"/>
      <dgm:spPr/>
    </dgm:pt>
    <dgm:pt modelId="{C9C96F09-31DA-4DDD-A20E-49071FEB5325}" type="pres">
      <dgm:prSet presAssocID="{362B028C-8C62-4D1A-A940-BC50EA3DC983}" presName="compositeNode" presStyleCnt="0">
        <dgm:presLayoutVars>
          <dgm:bulletEnabled val="1"/>
        </dgm:presLayoutVars>
      </dgm:prSet>
      <dgm:spPr/>
    </dgm:pt>
    <dgm:pt modelId="{7E5AF44D-0EE3-472A-9469-A15AB74B6A8C}" type="pres">
      <dgm:prSet presAssocID="{362B028C-8C62-4D1A-A940-BC50EA3DC983}" presName="bgRect" presStyleLbl="node1" presStyleIdx="2" presStyleCnt="3" custScaleY="108193"/>
      <dgm:spPr/>
    </dgm:pt>
    <dgm:pt modelId="{05758ACC-C70D-4A60-9257-BAF9F815ECB9}" type="pres">
      <dgm:prSet presAssocID="{362B028C-8C62-4D1A-A940-BC50EA3DC98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59CFAEA-520A-4CDF-80C6-8D98ADFEE998}" type="pres">
      <dgm:prSet presAssocID="{362B028C-8C62-4D1A-A940-BC50EA3DC98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7944B01-B7C8-465D-A462-B5C8A56DD006}" srcId="{F6BD4AC0-21ED-4E5A-A05F-4FDE63CC2D89}" destId="{28389144-B658-47D7-BC81-7ACF7E41C880}" srcOrd="1" destOrd="0" parTransId="{F89B361A-0EDA-4FC3-923D-BD3FA01686FE}" sibTransId="{EA9BE3E5-D253-4E9D-9A34-3311534965BB}"/>
    <dgm:cxn modelId="{65D35A27-9EC3-42BC-B6FA-E6D89BEBF6F7}" type="presOf" srcId="{28389144-B658-47D7-BC81-7ACF7E41C880}" destId="{69EA4119-35C1-46CB-A244-596F3E8104A6}" srcOrd="1" destOrd="0" presId="urn:microsoft.com/office/officeart/2005/8/layout/hProcess7"/>
    <dgm:cxn modelId="{690E6C66-FD25-47E5-8F16-6CF95438181B}" type="presOf" srcId="{28389144-B658-47D7-BC81-7ACF7E41C880}" destId="{1BF39701-A404-4F52-9421-7DBF140564B5}" srcOrd="0" destOrd="0" presId="urn:microsoft.com/office/officeart/2005/8/layout/hProcess7"/>
    <dgm:cxn modelId="{1B487567-3C3F-4C16-B1B4-349E3C75D318}" type="presOf" srcId="{F6BD4AC0-21ED-4E5A-A05F-4FDE63CC2D89}" destId="{36939ABA-DB95-4673-904D-3921A29D9DB2}" srcOrd="0" destOrd="0" presId="urn:microsoft.com/office/officeart/2005/8/layout/hProcess7"/>
    <dgm:cxn modelId="{FCF29B79-9974-48D3-B8FD-4AAC6F4FCFB9}" srcId="{F6BD4AC0-21ED-4E5A-A05F-4FDE63CC2D89}" destId="{362B028C-8C62-4D1A-A940-BC50EA3DC983}" srcOrd="2" destOrd="0" parTransId="{44A1D1F5-2107-4633-9A2F-C9FD1F11EE54}" sibTransId="{215B384E-7370-48CD-BD38-12EA3F346411}"/>
    <dgm:cxn modelId="{9C679DA0-AD3D-4417-85B9-7019001CE2C0}" type="presOf" srcId="{93CB5015-26F8-4508-A01E-48EE7591A39A}" destId="{CEFA645B-5965-46E2-9A46-57421AAE0F2B}" srcOrd="0" destOrd="0" presId="urn:microsoft.com/office/officeart/2005/8/layout/hProcess7"/>
    <dgm:cxn modelId="{8BB357B2-CA8F-4667-8771-AA723DB1267F}" type="presOf" srcId="{73E523AC-03B5-4926-BBF4-17CAA442B5D1}" destId="{EEF4ED95-B070-4863-9DFB-7B6DA485DFAF}" srcOrd="0" destOrd="0" presId="urn:microsoft.com/office/officeart/2005/8/layout/hProcess7"/>
    <dgm:cxn modelId="{23008CB7-BE4B-4817-AFB7-93B26610B4AA}" srcId="{F6BD4AC0-21ED-4E5A-A05F-4FDE63CC2D89}" destId="{93CB5015-26F8-4508-A01E-48EE7591A39A}" srcOrd="0" destOrd="0" parTransId="{E2CFA389-89AD-419F-9297-4A5D05F97E06}" sibTransId="{64DE725E-166C-488A-9F21-93849CBAE8C3}"/>
    <dgm:cxn modelId="{AF7583C8-DF24-4130-A0D4-58C967A86328}" srcId="{28389144-B658-47D7-BC81-7ACF7E41C880}" destId="{73E523AC-03B5-4926-BBF4-17CAA442B5D1}" srcOrd="0" destOrd="0" parTransId="{6E26F652-981B-4B9C-97B3-B3FC313479BE}" sibTransId="{15DC372A-6A5E-40DA-AB40-53CF9E31740D}"/>
    <dgm:cxn modelId="{C1C0E6CD-1540-4D98-99FB-CA70FE6B9F2B}" type="presOf" srcId="{1D67A100-ABED-4978-92BB-AC9CE21E3B34}" destId="{759CFAEA-520A-4CDF-80C6-8D98ADFEE998}" srcOrd="0" destOrd="0" presId="urn:microsoft.com/office/officeart/2005/8/layout/hProcess7"/>
    <dgm:cxn modelId="{935BAAE4-AD4A-4C28-BAFA-75DE7189F409}" type="presOf" srcId="{362B028C-8C62-4D1A-A940-BC50EA3DC983}" destId="{05758ACC-C70D-4A60-9257-BAF9F815ECB9}" srcOrd="1" destOrd="0" presId="urn:microsoft.com/office/officeart/2005/8/layout/hProcess7"/>
    <dgm:cxn modelId="{0F8E54EE-B222-47BB-A3F8-B8D08AF5D84F}" type="presOf" srcId="{362B028C-8C62-4D1A-A940-BC50EA3DC983}" destId="{7E5AF44D-0EE3-472A-9469-A15AB74B6A8C}" srcOrd="0" destOrd="0" presId="urn:microsoft.com/office/officeart/2005/8/layout/hProcess7"/>
    <dgm:cxn modelId="{626C01F0-E499-4F78-AF31-5A0978D4E03C}" srcId="{362B028C-8C62-4D1A-A940-BC50EA3DC983}" destId="{1D67A100-ABED-4978-92BB-AC9CE21E3B34}" srcOrd="0" destOrd="0" parTransId="{52294239-6E01-4B03-83A3-B1AF63749D12}" sibTransId="{6765F8DC-0A24-4AE3-B4ED-D1DD473C2773}"/>
    <dgm:cxn modelId="{E7776EF4-60DD-4718-AD80-23815A1F7B24}" type="presOf" srcId="{93CB5015-26F8-4508-A01E-48EE7591A39A}" destId="{29931F25-7799-4026-A90C-34DDD634239B}" srcOrd="1" destOrd="0" presId="urn:microsoft.com/office/officeart/2005/8/layout/hProcess7"/>
    <dgm:cxn modelId="{7808D9EF-0716-4395-ADE4-58301C56D14D}" type="presParOf" srcId="{36939ABA-DB95-4673-904D-3921A29D9DB2}" destId="{D8FDB352-27FE-43A9-951B-BAAB9A0F69B8}" srcOrd="0" destOrd="0" presId="urn:microsoft.com/office/officeart/2005/8/layout/hProcess7"/>
    <dgm:cxn modelId="{FEC6EA2E-481E-44DB-A8B4-E2F6C2FB64D1}" type="presParOf" srcId="{D8FDB352-27FE-43A9-951B-BAAB9A0F69B8}" destId="{CEFA645B-5965-46E2-9A46-57421AAE0F2B}" srcOrd="0" destOrd="0" presId="urn:microsoft.com/office/officeart/2005/8/layout/hProcess7"/>
    <dgm:cxn modelId="{D10CF143-FDF1-4342-9B36-F8B9DA8E08AD}" type="presParOf" srcId="{D8FDB352-27FE-43A9-951B-BAAB9A0F69B8}" destId="{29931F25-7799-4026-A90C-34DDD634239B}" srcOrd="1" destOrd="0" presId="urn:microsoft.com/office/officeart/2005/8/layout/hProcess7"/>
    <dgm:cxn modelId="{B431F0D5-6FFE-4F25-B470-018D6046E4CE}" type="presParOf" srcId="{36939ABA-DB95-4673-904D-3921A29D9DB2}" destId="{237CAFD3-3B03-4FAF-8AC7-F12F94D9B69A}" srcOrd="1" destOrd="0" presId="urn:microsoft.com/office/officeart/2005/8/layout/hProcess7"/>
    <dgm:cxn modelId="{E1847D85-8407-4C4B-A325-49596B7B4997}" type="presParOf" srcId="{36939ABA-DB95-4673-904D-3921A29D9DB2}" destId="{030BF205-4ABE-4B65-BEA5-D42A40A1B3C5}" srcOrd="2" destOrd="0" presId="urn:microsoft.com/office/officeart/2005/8/layout/hProcess7"/>
    <dgm:cxn modelId="{94FB7860-34C2-4AE2-8F10-52B98ABF614D}" type="presParOf" srcId="{030BF205-4ABE-4B65-BEA5-D42A40A1B3C5}" destId="{13D413F5-6B86-4640-B638-2AB96297A325}" srcOrd="0" destOrd="0" presId="urn:microsoft.com/office/officeart/2005/8/layout/hProcess7"/>
    <dgm:cxn modelId="{65FAD3EA-65B1-4209-B985-86D7764A6DEC}" type="presParOf" srcId="{030BF205-4ABE-4B65-BEA5-D42A40A1B3C5}" destId="{E480E115-9A31-4759-B5AC-F49D4125123E}" srcOrd="1" destOrd="0" presId="urn:microsoft.com/office/officeart/2005/8/layout/hProcess7"/>
    <dgm:cxn modelId="{E8FFAFD7-7974-4632-AD50-3335FAE60D2F}" type="presParOf" srcId="{030BF205-4ABE-4B65-BEA5-D42A40A1B3C5}" destId="{BF1C8B62-9FAF-4FB7-BC43-85FC8BB0B8CF}" srcOrd="2" destOrd="0" presId="urn:microsoft.com/office/officeart/2005/8/layout/hProcess7"/>
    <dgm:cxn modelId="{B4969114-1EA6-4845-8D29-C82D7AEF3E65}" type="presParOf" srcId="{36939ABA-DB95-4673-904D-3921A29D9DB2}" destId="{265E780D-24AE-4D03-A66B-41E24FE15494}" srcOrd="3" destOrd="0" presId="urn:microsoft.com/office/officeart/2005/8/layout/hProcess7"/>
    <dgm:cxn modelId="{FA424C6E-8329-43C2-A041-3D6E733CD769}" type="presParOf" srcId="{36939ABA-DB95-4673-904D-3921A29D9DB2}" destId="{A956DF0F-9602-4FE5-BA4A-0C70EBEDC2E5}" srcOrd="4" destOrd="0" presId="urn:microsoft.com/office/officeart/2005/8/layout/hProcess7"/>
    <dgm:cxn modelId="{09DAC01E-7950-42D9-A4F7-6496C54EAB8F}" type="presParOf" srcId="{A956DF0F-9602-4FE5-BA4A-0C70EBEDC2E5}" destId="{1BF39701-A404-4F52-9421-7DBF140564B5}" srcOrd="0" destOrd="0" presId="urn:microsoft.com/office/officeart/2005/8/layout/hProcess7"/>
    <dgm:cxn modelId="{863AE010-958A-457C-A30A-269A4456787C}" type="presParOf" srcId="{A956DF0F-9602-4FE5-BA4A-0C70EBEDC2E5}" destId="{69EA4119-35C1-46CB-A244-596F3E8104A6}" srcOrd="1" destOrd="0" presId="urn:microsoft.com/office/officeart/2005/8/layout/hProcess7"/>
    <dgm:cxn modelId="{48D0F8C3-D5F9-4793-AD09-238C6D39A4EC}" type="presParOf" srcId="{A956DF0F-9602-4FE5-BA4A-0C70EBEDC2E5}" destId="{EEF4ED95-B070-4863-9DFB-7B6DA485DFAF}" srcOrd="2" destOrd="0" presId="urn:microsoft.com/office/officeart/2005/8/layout/hProcess7"/>
    <dgm:cxn modelId="{767FFC12-C747-4B9C-B5BA-A2A0774B5FCE}" type="presParOf" srcId="{36939ABA-DB95-4673-904D-3921A29D9DB2}" destId="{72FC9F70-7FC5-4CD8-A623-9CBF865F4F8B}" srcOrd="5" destOrd="0" presId="urn:microsoft.com/office/officeart/2005/8/layout/hProcess7"/>
    <dgm:cxn modelId="{A344EA17-42FE-4DD4-A3C7-0C6C26060BF0}" type="presParOf" srcId="{36939ABA-DB95-4673-904D-3921A29D9DB2}" destId="{A4BBEA95-1F7A-4E9B-8969-517E94A2D9D9}" srcOrd="6" destOrd="0" presId="urn:microsoft.com/office/officeart/2005/8/layout/hProcess7"/>
    <dgm:cxn modelId="{5B22A096-BBDA-4ECA-9ABC-2F1494751EE3}" type="presParOf" srcId="{A4BBEA95-1F7A-4E9B-8969-517E94A2D9D9}" destId="{E52D9787-824C-4DB4-9479-99F5A8C40376}" srcOrd="0" destOrd="0" presId="urn:microsoft.com/office/officeart/2005/8/layout/hProcess7"/>
    <dgm:cxn modelId="{B25F3634-9E05-46D2-8A1A-373FDDB90CDB}" type="presParOf" srcId="{A4BBEA95-1F7A-4E9B-8969-517E94A2D9D9}" destId="{A7EB8318-F242-494C-BEB6-2BAEDE6899EE}" srcOrd="1" destOrd="0" presId="urn:microsoft.com/office/officeart/2005/8/layout/hProcess7"/>
    <dgm:cxn modelId="{5264C997-FD73-4163-9B87-3EA655BF46C8}" type="presParOf" srcId="{A4BBEA95-1F7A-4E9B-8969-517E94A2D9D9}" destId="{C50DB480-132C-4B56-A03C-FFA7CE64B819}" srcOrd="2" destOrd="0" presId="urn:microsoft.com/office/officeart/2005/8/layout/hProcess7"/>
    <dgm:cxn modelId="{525F6328-4E27-49E3-923D-CD39698AF6C4}" type="presParOf" srcId="{36939ABA-DB95-4673-904D-3921A29D9DB2}" destId="{A7A26A4C-3022-477A-9EA0-5B2D262FBAB4}" srcOrd="7" destOrd="0" presId="urn:microsoft.com/office/officeart/2005/8/layout/hProcess7"/>
    <dgm:cxn modelId="{8EBC7791-1A38-4CE0-B2B0-7B6B5ADD145F}" type="presParOf" srcId="{36939ABA-DB95-4673-904D-3921A29D9DB2}" destId="{C9C96F09-31DA-4DDD-A20E-49071FEB5325}" srcOrd="8" destOrd="0" presId="urn:microsoft.com/office/officeart/2005/8/layout/hProcess7"/>
    <dgm:cxn modelId="{46E3E236-9A1D-40D1-8BE3-4A8F04402AE2}" type="presParOf" srcId="{C9C96F09-31DA-4DDD-A20E-49071FEB5325}" destId="{7E5AF44D-0EE3-472A-9469-A15AB74B6A8C}" srcOrd="0" destOrd="0" presId="urn:microsoft.com/office/officeart/2005/8/layout/hProcess7"/>
    <dgm:cxn modelId="{F85A3F77-430C-419A-9961-8EBFE6E29DF1}" type="presParOf" srcId="{C9C96F09-31DA-4DDD-A20E-49071FEB5325}" destId="{05758ACC-C70D-4A60-9257-BAF9F815ECB9}" srcOrd="1" destOrd="0" presId="urn:microsoft.com/office/officeart/2005/8/layout/hProcess7"/>
    <dgm:cxn modelId="{85D22815-D2A4-4FDC-9A16-109CDCE93F90}" type="presParOf" srcId="{C9C96F09-31DA-4DDD-A20E-49071FEB5325}" destId="{759CFAEA-520A-4CDF-80C6-8D98ADFEE998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CA7D5-185F-48A5-9BF4-F0EBCB770C8E}">
      <dsp:nvSpPr>
        <dsp:cNvPr id="0" name=""/>
        <dsp:cNvSpPr/>
      </dsp:nvSpPr>
      <dsp:spPr>
        <a:xfrm>
          <a:off x="1602309" y="61332"/>
          <a:ext cx="3788945" cy="1748894"/>
        </a:xfrm>
        <a:prstGeom prst="roundRect">
          <a:avLst>
            <a:gd name="adj" fmla="val 10000"/>
          </a:avLst>
        </a:prstGeom>
        <a:solidFill>
          <a:srgbClr val="E69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Budgeted Appropriations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FY ’20      FY ’21      FY ‘22</a:t>
          </a:r>
        </a:p>
      </dsp:txBody>
      <dsp:txXfrm>
        <a:off x="1653532" y="112555"/>
        <a:ext cx="3686499" cy="1646448"/>
      </dsp:txXfrm>
    </dsp:sp>
    <dsp:sp modelId="{7030724B-CF7C-4E7E-B2E1-A2585C3B5301}">
      <dsp:nvSpPr>
        <dsp:cNvPr id="0" name=""/>
        <dsp:cNvSpPr/>
      </dsp:nvSpPr>
      <dsp:spPr>
        <a:xfrm>
          <a:off x="29326" y="1898494"/>
          <a:ext cx="1430367" cy="1748894"/>
        </a:xfrm>
        <a:prstGeom prst="roundRect">
          <a:avLst>
            <a:gd name="adj" fmla="val 10000"/>
          </a:avLst>
        </a:prstGeom>
        <a:solidFill>
          <a:srgbClr val="E69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Capital Appropriations</a:t>
          </a:r>
        </a:p>
      </dsp:txBody>
      <dsp:txXfrm>
        <a:off x="71220" y="1940388"/>
        <a:ext cx="1346579" cy="1665106"/>
      </dsp:txXfrm>
    </dsp:sp>
    <dsp:sp modelId="{36394BE0-11C3-42C5-92B2-F2219A93E0AA}">
      <dsp:nvSpPr>
        <dsp:cNvPr id="0" name=""/>
        <dsp:cNvSpPr/>
      </dsp:nvSpPr>
      <dsp:spPr>
        <a:xfrm>
          <a:off x="1566200" y="1898494"/>
          <a:ext cx="1267932" cy="1748894"/>
        </a:xfrm>
        <a:prstGeom prst="roundRect">
          <a:avLst>
            <a:gd name="adj" fmla="val 10000"/>
          </a:avLst>
        </a:prstGeom>
        <a:solidFill>
          <a:srgbClr val="E69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$495,280.00</a:t>
          </a:r>
        </a:p>
      </dsp:txBody>
      <dsp:txXfrm>
        <a:off x="1603336" y="1935630"/>
        <a:ext cx="1193660" cy="1674622"/>
      </dsp:txXfrm>
    </dsp:sp>
    <dsp:sp modelId="{2384E6B6-A220-4D83-8820-9CA02737F379}">
      <dsp:nvSpPr>
        <dsp:cNvPr id="0" name=""/>
        <dsp:cNvSpPr/>
      </dsp:nvSpPr>
      <dsp:spPr>
        <a:xfrm>
          <a:off x="2902943" y="1898494"/>
          <a:ext cx="1267932" cy="1748894"/>
        </a:xfrm>
        <a:prstGeom prst="roundRect">
          <a:avLst>
            <a:gd name="adj" fmla="val 10000"/>
          </a:avLst>
        </a:prstGeom>
        <a:solidFill>
          <a:srgbClr val="E69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$1,559,798.22</a:t>
          </a:r>
        </a:p>
      </dsp:txBody>
      <dsp:txXfrm>
        <a:off x="2940079" y="1935630"/>
        <a:ext cx="1193660" cy="1674622"/>
      </dsp:txXfrm>
    </dsp:sp>
    <dsp:sp modelId="{1B241335-CA3C-49CB-94FA-DAC871B970DF}">
      <dsp:nvSpPr>
        <dsp:cNvPr id="0" name=""/>
        <dsp:cNvSpPr/>
      </dsp:nvSpPr>
      <dsp:spPr>
        <a:xfrm>
          <a:off x="4211576" y="1898494"/>
          <a:ext cx="1267932" cy="1748894"/>
        </a:xfrm>
        <a:prstGeom prst="roundRect">
          <a:avLst>
            <a:gd name="adj" fmla="val 10000"/>
          </a:avLst>
        </a:prstGeom>
        <a:solidFill>
          <a:srgbClr val="E69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$1,073,440.00</a:t>
          </a:r>
        </a:p>
      </dsp:txBody>
      <dsp:txXfrm>
        <a:off x="4248712" y="1935630"/>
        <a:ext cx="1193660" cy="1674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D436F-F60C-4227-B8F5-9AA6B7030EF0}">
      <dsp:nvSpPr>
        <dsp:cNvPr id="0" name=""/>
        <dsp:cNvSpPr/>
      </dsp:nvSpPr>
      <dsp:spPr>
        <a:xfrm>
          <a:off x="632" y="572231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Replace all bus stop poles and signs</a:t>
          </a:r>
        </a:p>
      </dsp:txBody>
      <dsp:txXfrm>
        <a:off x="632" y="572231"/>
        <a:ext cx="2466826" cy="1480095"/>
      </dsp:txXfrm>
    </dsp:sp>
    <dsp:sp modelId="{E6F3CB24-AF38-4835-AF0F-26A215AB7CC4}">
      <dsp:nvSpPr>
        <dsp:cNvPr id="0" name=""/>
        <dsp:cNvSpPr/>
      </dsp:nvSpPr>
      <dsp:spPr>
        <a:xfrm>
          <a:off x="2714141" y="572231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Signs will be specific to each route</a:t>
          </a:r>
        </a:p>
      </dsp:txBody>
      <dsp:txXfrm>
        <a:off x="2714141" y="572231"/>
        <a:ext cx="2466826" cy="1480095"/>
      </dsp:txXfrm>
    </dsp:sp>
    <dsp:sp modelId="{9B06D8AE-3643-4EA7-AB2A-4ACEBCE86776}">
      <dsp:nvSpPr>
        <dsp:cNvPr id="0" name=""/>
        <dsp:cNvSpPr/>
      </dsp:nvSpPr>
      <dsp:spPr>
        <a:xfrm>
          <a:off x="1357386" y="2299010"/>
          <a:ext cx="2466826" cy="148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Each route has about 36 to 40 signs</a:t>
          </a:r>
        </a:p>
      </dsp:txBody>
      <dsp:txXfrm>
        <a:off x="1357386" y="2299010"/>
        <a:ext cx="2466826" cy="148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645B-5965-46E2-9A46-57421AAE0F2B}">
      <dsp:nvSpPr>
        <dsp:cNvPr id="0" name=""/>
        <dsp:cNvSpPr/>
      </dsp:nvSpPr>
      <dsp:spPr>
        <a:xfrm>
          <a:off x="615" y="990910"/>
          <a:ext cx="2647156" cy="3436845"/>
        </a:xfrm>
        <a:prstGeom prst="roundRect">
          <a:avLst>
            <a:gd name="adj" fmla="val 5000"/>
          </a:avLst>
        </a:prstGeom>
        <a:solidFill>
          <a:srgbClr val="E69B36"/>
        </a:solidFill>
        <a:ln w="12700" cap="flat" cmpd="sng" algn="ctr">
          <a:solidFill>
            <a:srgbClr val="E69B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-1143775" y="2135301"/>
        <a:ext cx="2818213" cy="529431"/>
      </dsp:txXfrm>
    </dsp:sp>
    <dsp:sp modelId="{1BF39701-A404-4F52-9421-7DBF140564B5}">
      <dsp:nvSpPr>
        <dsp:cNvPr id="0" name=""/>
        <dsp:cNvSpPr/>
      </dsp:nvSpPr>
      <dsp:spPr>
        <a:xfrm>
          <a:off x="2740421" y="990910"/>
          <a:ext cx="2647156" cy="3410892"/>
        </a:xfrm>
        <a:prstGeom prst="roundRect">
          <a:avLst>
            <a:gd name="adj" fmla="val 5000"/>
          </a:avLst>
        </a:prstGeom>
        <a:solidFill>
          <a:srgbClr val="E69B36"/>
        </a:solidFill>
        <a:ln w="12700" cap="flat" cmpd="sng" algn="ctr">
          <a:solidFill>
            <a:srgbClr val="E69B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1606671" y="2124661"/>
        <a:ext cx="2796931" cy="529431"/>
      </dsp:txXfrm>
    </dsp:sp>
    <dsp:sp modelId="{E480E115-9A31-4759-B5AC-F49D4125123E}">
      <dsp:nvSpPr>
        <dsp:cNvPr id="0" name=""/>
        <dsp:cNvSpPr/>
      </dsp:nvSpPr>
      <dsp:spPr>
        <a:xfrm rot="5400000">
          <a:off x="2520299" y="3514882"/>
          <a:ext cx="466715" cy="397073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4ED95-B070-4863-9DFB-7B6DA485DFAF}">
      <dsp:nvSpPr>
        <dsp:cNvPr id="0" name=""/>
        <dsp:cNvSpPr/>
      </dsp:nvSpPr>
      <dsp:spPr>
        <a:xfrm>
          <a:off x="3269853" y="990910"/>
          <a:ext cx="1972131" cy="34108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STAFFING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-Bus Operators  and Mechanics must have Commercial Driver’s License (CDL)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-Pay Levels Increasingly Less Competitive</a:t>
          </a:r>
        </a:p>
      </dsp:txBody>
      <dsp:txXfrm>
        <a:off x="3269853" y="990910"/>
        <a:ext cx="1972131" cy="3410892"/>
      </dsp:txXfrm>
    </dsp:sp>
    <dsp:sp modelId="{7E5AF44D-0EE3-472A-9469-A15AB74B6A8C}">
      <dsp:nvSpPr>
        <dsp:cNvPr id="0" name=""/>
        <dsp:cNvSpPr/>
      </dsp:nvSpPr>
      <dsp:spPr>
        <a:xfrm>
          <a:off x="5480228" y="990910"/>
          <a:ext cx="2647156" cy="3436845"/>
        </a:xfrm>
        <a:prstGeom prst="roundRect">
          <a:avLst>
            <a:gd name="adj" fmla="val 5000"/>
          </a:avLst>
        </a:prstGeom>
        <a:solidFill>
          <a:srgbClr val="E69B36"/>
        </a:solidFill>
        <a:ln w="12700" cap="flat" cmpd="sng" algn="ctr">
          <a:solidFill>
            <a:srgbClr val="E69B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4335837" y="2135301"/>
        <a:ext cx="2818213" cy="529431"/>
      </dsp:txXfrm>
    </dsp:sp>
    <dsp:sp modelId="{A7EB8318-F242-494C-BEB6-2BAEDE6899EE}">
      <dsp:nvSpPr>
        <dsp:cNvPr id="0" name=""/>
        <dsp:cNvSpPr/>
      </dsp:nvSpPr>
      <dsp:spPr>
        <a:xfrm rot="5400000">
          <a:off x="5260106" y="3514882"/>
          <a:ext cx="466715" cy="397073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CFAEA-520A-4CDF-80C6-8D98ADFEE998}">
      <dsp:nvSpPr>
        <dsp:cNvPr id="0" name=""/>
        <dsp:cNvSpPr/>
      </dsp:nvSpPr>
      <dsp:spPr>
        <a:xfrm>
          <a:off x="6009659" y="990910"/>
          <a:ext cx="1972131" cy="3436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EXPERTISE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-Grants (e.g. administration, development, and submission)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-Service Planning (e.g. Routes and Schedules, and Google Maps)</a:t>
          </a:r>
        </a:p>
      </dsp:txBody>
      <dsp:txXfrm>
        <a:off x="6009659" y="990910"/>
        <a:ext cx="1972131" cy="343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C29A-EB59-44F3-8AF9-AD99F01F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8A0C3-B272-41B5-A62A-BD7EE43DF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5E27-D3BF-44E3-8285-C4CF0728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3AA9-9513-402A-A384-7D23779B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D0F6-71EC-4185-A056-28B49215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1455-7027-4801-A43F-8931A8DE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564B5-1A9A-47D0-96CF-D169FE03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6D19-E9EC-4CB7-AE78-23D738F1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580E-6429-4D56-B8FA-52967519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2E7B-907A-402E-BA1E-81BE552E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84DF0-37DC-4EC0-BA29-01D109342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41D82-ABC3-4B97-85FE-2383DBBE9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DEF1-976E-40B8-9584-0206ADCB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2B09-2CA5-4F85-A3B6-112BCF95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682BA-BCD3-4FDD-8944-622E69DD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6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4B3C-3802-494F-A81C-FE0A9390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77D50-CE79-4E92-960D-DE2A98E95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FF1D7-A53D-407A-8366-46781F0F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A984-157C-47DC-9967-67655517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83C1-175D-4DA4-937F-098CFA24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C8B2-C34F-437C-B1B6-7AEC2697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A9B19-9E15-4F91-97BD-766E5FD0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947C-87F8-439B-A392-6D784055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C7616-E532-40BB-8F38-09DB5A70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DABF-128B-4A95-AC96-2400BCFD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ADC6-3BE7-4552-87F3-98F6F82A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ADA9-7630-4B79-8A14-FA31991AB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B8484-7D1F-46CA-9075-362DA371D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6445D-19F7-4EDD-9437-ED800011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9150B-C829-4FDE-A69D-DDBE84E7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E6C9C-703F-4E6D-918C-42627CCA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6A9-5184-4E0A-AF1F-397E7AC3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6A18-9620-46E8-AAEC-B7142775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246A8-012A-4138-8C2D-FFAE9A3E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1CC6B-78DD-498C-BB86-252F8DB79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D27C1-F5E6-4FC4-AB3E-966C48906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A926-8B4A-452A-A2A4-B2487E4D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FB6D9-F18B-4865-9B97-B9A224D3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68300-CDE7-4F02-B161-7127E54F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4258-E086-4DCD-9FF6-7D2600D1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90E04-B0B6-45FB-86A2-7BBBCB39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FDFA-2762-4944-8098-D0638250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1141B-FE1F-4DBC-8E71-09852554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6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75F19-1218-47E8-BD3F-2D07ACFA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278EA-ED5F-4701-986F-EE4C23D0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07C16-0B98-4E0F-B6E7-8E122F6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D0F2-77E0-4AC7-AF0A-3267655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99EC-FB8A-4471-AC72-0B0E3FA1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27DE9-2ADF-4986-899D-829F9253F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8FC92-AF24-48D5-A7EB-B06D7E4F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27F82-75F0-4B83-AD39-E84D175F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22748-B169-4A2C-B678-55DCA531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2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D77E-C5CD-4137-9CF8-32AF97F2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AAEBC-0B2B-4ABA-962E-58A64E420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58DA2-CEF8-4228-910D-36CAFE7F9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7E008-02F4-4AA0-AB80-82D412B9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F78A6-F2BE-4522-839B-F073A8BE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1B247-B6EB-4394-85F8-2DFDA9C6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311CD-051F-4DE7-A758-FC78BA3F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6FD73-B352-4AC2-A488-D0931ED4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0088-A6C8-4060-B45C-07E7445A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7312-5FB6-468D-A490-A2446E16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CFDB-0FBE-4855-ABBC-81F0547B0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EB5F-D0E2-437A-B4A7-04FBFE1C2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SCRTD Board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C699A-CD10-4B83-A3E4-95A12161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March 23, 2022</a:t>
            </a:r>
          </a:p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Fiscal Year 2022-2023</a:t>
            </a:r>
          </a:p>
          <a:p>
            <a:pPr algn="l"/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1026" name="Picture 2" descr="100+ Workshop Pictures | Download Free Images &amp; Stock Photos on Unsplash">
            <a:extLst>
              <a:ext uri="{FF2B5EF4-FFF2-40B4-BE49-F238E27FC236}">
                <a16:creationId xmlns:a16="http://schemas.microsoft.com/office/drawing/2014/main" id="{4ABEFA4A-A23B-4AA4-B020-233C2D88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1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0C5526-5827-4235-8DBB-87382D70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722932" cy="6398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Labor &amp; Benefits – Total – FY’20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A537E31-9641-CB45-908A-CA09CB5F2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959203"/>
              </p:ext>
            </p:extLst>
          </p:nvPr>
        </p:nvGraphicFramePr>
        <p:xfrm>
          <a:off x="457200" y="923454"/>
          <a:ext cx="11140290" cy="5839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178">
                  <a:extLst>
                    <a:ext uri="{9D8B030D-6E8A-4147-A177-3AD203B41FA5}">
                      <a16:colId xmlns:a16="http://schemas.microsoft.com/office/drawing/2014/main" val="3976706115"/>
                    </a:ext>
                  </a:extLst>
                </a:gridCol>
                <a:gridCol w="1524144">
                  <a:extLst>
                    <a:ext uri="{9D8B030D-6E8A-4147-A177-3AD203B41FA5}">
                      <a16:colId xmlns:a16="http://schemas.microsoft.com/office/drawing/2014/main" val="4261937093"/>
                    </a:ext>
                  </a:extLst>
                </a:gridCol>
                <a:gridCol w="374352">
                  <a:extLst>
                    <a:ext uri="{9D8B030D-6E8A-4147-A177-3AD203B41FA5}">
                      <a16:colId xmlns:a16="http://schemas.microsoft.com/office/drawing/2014/main" val="1460016433"/>
                    </a:ext>
                  </a:extLst>
                </a:gridCol>
                <a:gridCol w="895769">
                  <a:extLst>
                    <a:ext uri="{9D8B030D-6E8A-4147-A177-3AD203B41FA5}">
                      <a16:colId xmlns:a16="http://schemas.microsoft.com/office/drawing/2014/main" val="819675041"/>
                    </a:ext>
                  </a:extLst>
                </a:gridCol>
                <a:gridCol w="832264">
                  <a:extLst>
                    <a:ext uri="{9D8B030D-6E8A-4147-A177-3AD203B41FA5}">
                      <a16:colId xmlns:a16="http://schemas.microsoft.com/office/drawing/2014/main" val="2579265611"/>
                    </a:ext>
                  </a:extLst>
                </a:gridCol>
                <a:gridCol w="671826">
                  <a:extLst>
                    <a:ext uri="{9D8B030D-6E8A-4147-A177-3AD203B41FA5}">
                      <a16:colId xmlns:a16="http://schemas.microsoft.com/office/drawing/2014/main" val="3669884501"/>
                    </a:ext>
                  </a:extLst>
                </a:gridCol>
                <a:gridCol w="855660">
                  <a:extLst>
                    <a:ext uri="{9D8B030D-6E8A-4147-A177-3AD203B41FA5}">
                      <a16:colId xmlns:a16="http://schemas.microsoft.com/office/drawing/2014/main" val="3252337291"/>
                    </a:ext>
                  </a:extLst>
                </a:gridCol>
                <a:gridCol w="952590">
                  <a:extLst>
                    <a:ext uri="{9D8B030D-6E8A-4147-A177-3AD203B41FA5}">
                      <a16:colId xmlns:a16="http://schemas.microsoft.com/office/drawing/2014/main" val="1064444750"/>
                    </a:ext>
                  </a:extLst>
                </a:gridCol>
                <a:gridCol w="952590">
                  <a:extLst>
                    <a:ext uri="{9D8B030D-6E8A-4147-A177-3AD203B41FA5}">
                      <a16:colId xmlns:a16="http://schemas.microsoft.com/office/drawing/2014/main" val="924430494"/>
                    </a:ext>
                  </a:extLst>
                </a:gridCol>
                <a:gridCol w="1072917">
                  <a:extLst>
                    <a:ext uri="{9D8B030D-6E8A-4147-A177-3AD203B41FA5}">
                      <a16:colId xmlns:a16="http://schemas.microsoft.com/office/drawing/2014/main" val="2834372007"/>
                    </a:ext>
                  </a:extLst>
                </a:gridCol>
              </a:tblGrid>
              <a:tr h="281422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Position Classification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WAGES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FICA/MC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WK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Health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Unemployment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Retirement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Total Cost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724522849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( C ) x .0765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2.30*4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Insur.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24200 X 2%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( C ) x 7.65%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535922528"/>
                  </a:ext>
                </a:extLst>
              </a:tr>
              <a:tr h="303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Administrative Staff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208433658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David Armijo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Executive Director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97,950.00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7,493.18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23,484.44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7,057.13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001675611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Velma Navarrete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Finance Manager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57,200.00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4,375.80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4,375.80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182458043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Sara Vasquez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HR &amp; Proc Manager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50,960.00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3,898.44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3,898.44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250947393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Operations Personnel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611095290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Section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846490216"/>
                  </a:ext>
                </a:extLst>
              </a:tr>
              <a:tr h="1726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Fernando Ramirez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Supervisor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50,960.00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3,898.44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3,898.44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981608701"/>
                  </a:ext>
                </a:extLst>
              </a:tr>
              <a:tr h="1537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Robert Navarrete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Technician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36,400.00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2,784.60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2,784.60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254022702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Technician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36,400.00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2,784.60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2,705.04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410998198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Transportation Section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690965031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Loretta Gallegos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Transit Supervisor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41,600.00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3,182.40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3,182.40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43265185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Vacant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Dispatcher 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33,280.00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2,545.92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2,545.92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876094611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Dispatcher 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33,280.00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2,545.92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5,576.35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2,545.92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883817483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Operators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519096929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Julie Maughn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230489235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Danny Franco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266890888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Claudia Jacquez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273972999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Elizabeth Smith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523642381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Jessica Dominguez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569961570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Jesus Montejano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098000117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Manuel Bustamante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30,160.00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2,307.24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603638835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Leticia Lopez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29,120.00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2,227.68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2,227.68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40187330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Angie Vega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27,040.00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785254586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Elizabeth Betty Hernandez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27,040.00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021066010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21,866.00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1,672.75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994276418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21,866.00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1,672.75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887962157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21,866.00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1,672.75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948919044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21,866.00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1,672.75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2,600.00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484.00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2,068.56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248579190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Holiday &amp; Vacation Bank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Accrued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32,500.00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776534541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Budgeted Overtime  (Calculation Below)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10,832.25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 828.67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    -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-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  -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  -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633333907"/>
                  </a:ext>
                </a:extLst>
              </a:tr>
              <a:tr h="15228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 TOTAL: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$ 863,146.25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$ 63,544.20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211.60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104,495.25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 11,132.00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 63,783.41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1,106,312.71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267112300"/>
                  </a:ext>
                </a:extLst>
              </a:tr>
              <a:tr h="21391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Adjustment – Feb21</a:t>
                      </a: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$  (57,973.53)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$  (1,925.88)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$        -   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        817.75 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$     (5,700.69)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 dirty="0">
                          <a:effectLst/>
                        </a:rPr>
                        <a:t> $      3,739.91 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655546623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effectLst/>
                        </a:rPr>
                        <a:t>   Adjusted Budget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$ 805,172.72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$ 61,618.32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211.60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$105,313.00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   5,431.31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 67,523.32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$   1,045,270.27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12966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4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0C5526-5827-4235-8DBB-87382D70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722932" cy="6398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Labor &amp; Benefits – Total – FY’21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EC06707-11D7-6D4F-9091-CC617F367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15304"/>
              </p:ext>
            </p:extLst>
          </p:nvPr>
        </p:nvGraphicFramePr>
        <p:xfrm>
          <a:off x="172015" y="1004936"/>
          <a:ext cx="11769507" cy="5703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8029">
                  <a:extLst>
                    <a:ext uri="{9D8B030D-6E8A-4147-A177-3AD203B41FA5}">
                      <a16:colId xmlns:a16="http://schemas.microsoft.com/office/drawing/2014/main" val="3664279417"/>
                    </a:ext>
                  </a:extLst>
                </a:gridCol>
                <a:gridCol w="1905052">
                  <a:extLst>
                    <a:ext uri="{9D8B030D-6E8A-4147-A177-3AD203B41FA5}">
                      <a16:colId xmlns:a16="http://schemas.microsoft.com/office/drawing/2014/main" val="642525609"/>
                    </a:ext>
                  </a:extLst>
                </a:gridCol>
                <a:gridCol w="245900">
                  <a:extLst>
                    <a:ext uri="{9D8B030D-6E8A-4147-A177-3AD203B41FA5}">
                      <a16:colId xmlns:a16="http://schemas.microsoft.com/office/drawing/2014/main" val="854752312"/>
                    </a:ext>
                  </a:extLst>
                </a:gridCol>
                <a:gridCol w="1216377">
                  <a:extLst>
                    <a:ext uri="{9D8B030D-6E8A-4147-A177-3AD203B41FA5}">
                      <a16:colId xmlns:a16="http://schemas.microsoft.com/office/drawing/2014/main" val="2464601980"/>
                    </a:ext>
                  </a:extLst>
                </a:gridCol>
                <a:gridCol w="1112460">
                  <a:extLst>
                    <a:ext uri="{9D8B030D-6E8A-4147-A177-3AD203B41FA5}">
                      <a16:colId xmlns:a16="http://schemas.microsoft.com/office/drawing/2014/main" val="3088303741"/>
                    </a:ext>
                  </a:extLst>
                </a:gridCol>
                <a:gridCol w="967357">
                  <a:extLst>
                    <a:ext uri="{9D8B030D-6E8A-4147-A177-3AD203B41FA5}">
                      <a16:colId xmlns:a16="http://schemas.microsoft.com/office/drawing/2014/main" val="2781386562"/>
                    </a:ext>
                  </a:extLst>
                </a:gridCol>
                <a:gridCol w="1418790">
                  <a:extLst>
                    <a:ext uri="{9D8B030D-6E8A-4147-A177-3AD203B41FA5}">
                      <a16:colId xmlns:a16="http://schemas.microsoft.com/office/drawing/2014/main" val="1620496145"/>
                    </a:ext>
                  </a:extLst>
                </a:gridCol>
                <a:gridCol w="1580016">
                  <a:extLst>
                    <a:ext uri="{9D8B030D-6E8A-4147-A177-3AD203B41FA5}">
                      <a16:colId xmlns:a16="http://schemas.microsoft.com/office/drawing/2014/main" val="2435624306"/>
                    </a:ext>
                  </a:extLst>
                </a:gridCol>
                <a:gridCol w="1515526">
                  <a:extLst>
                    <a:ext uri="{9D8B030D-6E8A-4147-A177-3AD203B41FA5}">
                      <a16:colId xmlns:a16="http://schemas.microsoft.com/office/drawing/2014/main" val="1710970216"/>
                    </a:ext>
                  </a:extLst>
                </a:gridCol>
              </a:tblGrid>
              <a:tr h="167322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Position Classification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WAGES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FICA/MC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WK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Employer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Unemployment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Retirement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654611527"/>
                  </a:ext>
                </a:extLst>
              </a:tr>
              <a:tr h="1361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( C ) x .0765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2.30*4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Benefits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24200 X 2%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( C ) x 7.65%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074327313"/>
                  </a:ext>
                </a:extLst>
              </a:tr>
              <a:tr h="231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Administrative Staff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648822821"/>
                  </a:ext>
                </a:extLst>
              </a:tr>
              <a:tr h="1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David Armijo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Executive Director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98,280.00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7,518.42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18,948.96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7,518.42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640160569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Adam Shea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Finance Manager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50,000.00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3,825.00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6,527.52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3,825.00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546724225"/>
                  </a:ext>
                </a:extLst>
              </a:tr>
              <a:tr h="14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Sara Vasquez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HR &amp; Proc Manager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49,000.00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3,748.50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18,977.76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3,748.50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169906171"/>
                  </a:ext>
                </a:extLst>
              </a:tr>
              <a:tr h="153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Maintenance Section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071988049"/>
                  </a:ext>
                </a:extLst>
              </a:tr>
              <a:tr h="18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Fernando Ramirez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Supervisor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48,300.00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3,694.95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18,948.96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3,694.95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321806681"/>
                  </a:ext>
                </a:extLst>
              </a:tr>
              <a:tr h="15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Steven Rios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Technician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34,000.00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2,601.00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6,469.92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2,601.00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956676388"/>
                  </a:ext>
                </a:extLst>
              </a:tr>
              <a:tr h="167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Albert Minarjes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Technician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36,000.00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2,754.00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121.92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2,754.00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059416807"/>
                  </a:ext>
                </a:extLst>
              </a:tr>
              <a:tr h="231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Transportation Section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421777588"/>
                  </a:ext>
                </a:extLst>
              </a:tr>
              <a:tr h="16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Loretta Gallegos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Transit Supervisor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40,000.00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3,060.00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6,158.88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3,060.00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880220484"/>
                  </a:ext>
                </a:extLst>
              </a:tr>
              <a:tr h="1606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Marta Calderon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Dispatcher 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32,000.00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6,527.52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699143306"/>
                  </a:ext>
                </a:extLst>
              </a:tr>
              <a:tr h="1673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Danny Franco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Dispatcher 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32,000.00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795.00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648563838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Elizabeth Smith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Dispatcher 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32,000.00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53.04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2,448.00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324967374"/>
                  </a:ext>
                </a:extLst>
              </a:tr>
              <a:tr h="118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Operators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620947291"/>
                  </a:ext>
                </a:extLst>
              </a:tr>
              <a:tr h="1561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Betty Hernandez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28,000.00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2,142.00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889.92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2,142.00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729937571"/>
                  </a:ext>
                </a:extLst>
              </a:tr>
              <a:tr h="1338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Cindy Valenzuela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874.68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598878445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Claudia Jacquez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29,000.00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2,218.50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53.04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2,218.50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016590353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Eddie Galindo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19,277.76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168951014"/>
                  </a:ext>
                </a:extLst>
              </a:tr>
              <a:tr h="1204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Francisco Lopez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11,703.96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778115633"/>
                  </a:ext>
                </a:extLst>
              </a:tr>
              <a:tr h="1204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Irene Rojo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6,432.72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678455353"/>
                  </a:ext>
                </a:extLst>
              </a:tr>
              <a:tr h="15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Jessica Dominguez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29,000.00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2,218.50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53.04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2,218.50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92979704"/>
                  </a:ext>
                </a:extLst>
              </a:tr>
              <a:tr h="14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Leticia Lopez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On Call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28,000.00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2,142.00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837.48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2,142.00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641391359"/>
                  </a:ext>
                </a:extLst>
              </a:tr>
              <a:tr h="15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Maria Hidalgo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53.04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256610466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Maria Zubia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10,864.08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308239660"/>
                  </a:ext>
                </a:extLst>
              </a:tr>
              <a:tr h="15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Martin Perez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161.04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083554554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Nanette Figueroa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53.04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488254729"/>
                  </a:ext>
                </a:extLst>
              </a:tr>
              <a:tr h="1361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Norma Hinojos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165587939"/>
                  </a:ext>
                </a:extLst>
              </a:tr>
              <a:tr h="1450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Richard Novoa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6,999.48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956805355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Rogelio Urbina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Operator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26,000.00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9.20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6,064.80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509.10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1,989.00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4183157264"/>
                  </a:ext>
                </a:extLst>
              </a:tr>
              <a:tr h="1697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Holiday &amp; Vacation Bank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 61,313.76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4,690.50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    -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           -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       4,690.50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4220635561"/>
                  </a:ext>
                </a:extLst>
              </a:tr>
              <a:tr h="2572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 TOTAL: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912,893.76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69,836.37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230.00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147,847.56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 12,727.50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69,836.37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2432612484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Labor &amp; Benefits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            1,213,371.57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of 16% overall</a:t>
                      </a: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b"/>
                </a:tc>
                <a:extLst>
                  <a:ext uri="{0D108BD9-81ED-4DB2-BD59-A6C34878D82A}">
                    <a16:rowId xmlns:a16="http://schemas.microsoft.com/office/drawing/2014/main" val="30444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2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845-DE41-43D3-9C01-9C60C488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 &amp; Benefits - 5311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AA056E-5800-474C-9AE6-9799FE376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952952"/>
              </p:ext>
            </p:extLst>
          </p:nvPr>
        </p:nvGraphicFramePr>
        <p:xfrm>
          <a:off x="289710" y="1339913"/>
          <a:ext cx="11561275" cy="5198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900">
                  <a:extLst>
                    <a:ext uri="{9D8B030D-6E8A-4147-A177-3AD203B41FA5}">
                      <a16:colId xmlns:a16="http://schemas.microsoft.com/office/drawing/2014/main" val="3199242192"/>
                    </a:ext>
                  </a:extLst>
                </a:gridCol>
                <a:gridCol w="2245260">
                  <a:extLst>
                    <a:ext uri="{9D8B030D-6E8A-4147-A177-3AD203B41FA5}">
                      <a16:colId xmlns:a16="http://schemas.microsoft.com/office/drawing/2014/main" val="1030405920"/>
                    </a:ext>
                  </a:extLst>
                </a:gridCol>
                <a:gridCol w="366666">
                  <a:extLst>
                    <a:ext uri="{9D8B030D-6E8A-4147-A177-3AD203B41FA5}">
                      <a16:colId xmlns:a16="http://schemas.microsoft.com/office/drawing/2014/main" val="305555259"/>
                    </a:ext>
                  </a:extLst>
                </a:gridCol>
                <a:gridCol w="1181477">
                  <a:extLst>
                    <a:ext uri="{9D8B030D-6E8A-4147-A177-3AD203B41FA5}">
                      <a16:colId xmlns:a16="http://schemas.microsoft.com/office/drawing/2014/main" val="3521555186"/>
                    </a:ext>
                  </a:extLst>
                </a:gridCol>
                <a:gridCol w="1086417">
                  <a:extLst>
                    <a:ext uri="{9D8B030D-6E8A-4147-A177-3AD203B41FA5}">
                      <a16:colId xmlns:a16="http://schemas.microsoft.com/office/drawing/2014/main" val="3924139405"/>
                    </a:ext>
                  </a:extLst>
                </a:gridCol>
                <a:gridCol w="832918">
                  <a:extLst>
                    <a:ext uri="{9D8B030D-6E8A-4147-A177-3AD203B41FA5}">
                      <a16:colId xmlns:a16="http://schemas.microsoft.com/office/drawing/2014/main" val="2382667468"/>
                    </a:ext>
                  </a:extLst>
                </a:gridCol>
                <a:gridCol w="1086417">
                  <a:extLst>
                    <a:ext uri="{9D8B030D-6E8A-4147-A177-3AD203B41FA5}">
                      <a16:colId xmlns:a16="http://schemas.microsoft.com/office/drawing/2014/main" val="697710437"/>
                    </a:ext>
                  </a:extLst>
                </a:gridCol>
                <a:gridCol w="1267485">
                  <a:extLst>
                    <a:ext uri="{9D8B030D-6E8A-4147-A177-3AD203B41FA5}">
                      <a16:colId xmlns:a16="http://schemas.microsoft.com/office/drawing/2014/main" val="1785607646"/>
                    </a:ext>
                  </a:extLst>
                </a:gridCol>
                <a:gridCol w="1140735">
                  <a:extLst>
                    <a:ext uri="{9D8B030D-6E8A-4147-A177-3AD203B41FA5}">
                      <a16:colId xmlns:a16="http://schemas.microsoft.com/office/drawing/2014/main" val="3342615427"/>
                    </a:ext>
                  </a:extLst>
                </a:gridCol>
              </a:tblGrid>
              <a:tr h="292749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Position Classification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WAGES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FICA/MC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WK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Employer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Unemployment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Retirement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569957099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( C ) x .0765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2.30*4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Benefits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24200 X 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( C ) x 7.65%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636330372"/>
                  </a:ext>
                </a:extLst>
              </a:tr>
              <a:tr h="316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Administrative Staff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871369807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David Armijo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Executive Director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49,140.00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3,759.21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9,474.48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3,759.21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445094103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Adam Shea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Accountant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25,000.00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1,912.50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3,263.76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1,912.50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123121057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Sara Vasquez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HR &amp; Proc Manager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24,500.00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1,874.25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9,488.88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1,874.25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58988351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Maintenance Section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627739017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Fernando Ramirez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Maintenance Supervisor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24,150.00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1,847.48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9,474.48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1,847.48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309101700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Albert Minarjes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Maintenance Technician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2,754.00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121.92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2,754.00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913579339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Transportation Section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613727709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Loretta Gallegos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Transit Supervisor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20,000.00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1,530.00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3,079.44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1,530.00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093943389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Danny Franco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Dispatcher AM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32,000.00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2,448.00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795.00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2,448.00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317093834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Elizabeth Smith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Dispatcher PM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25,600.00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1,958.40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7.36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42.43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407.28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1,958.40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195161783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Operators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005054073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Cindy Valenzuela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874.68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942242302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Claudia Jacquez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29,000.00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2,218.50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53.04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2,218.50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174587904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Eddie Galindo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20,800.00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1,591.20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7.36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15,422.21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407.28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1,591.20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307098885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Francisco Lopez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11,703.96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192303116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Leticia Lopez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On Call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28,000.00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2,142.00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837.48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2,142.00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525418004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Maria Hidalgo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53.04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229677271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Maria Zubia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10,864.08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445741338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Nanette Figueroa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53.04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92334324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Norma Hinojos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994022258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Richard Novoa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6,999.48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673971274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Rogelio Urbina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20,800.00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1,591.20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7.36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4,851.84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407.28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1,591.20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4101064677"/>
                  </a:ext>
                </a:extLst>
              </a:tr>
              <a:tr h="1695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Holiday &amp; Vacation Bank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37,223.28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2,847.58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2,847.58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415093683"/>
                  </a:ext>
                </a:extLst>
              </a:tr>
              <a:tr h="15061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282635354"/>
                  </a:ext>
                </a:extLst>
              </a:tr>
              <a:tr h="17710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 TOTAL: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$ 554,213.28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$ 42,397.32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$146.28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$ 87,453.24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  8,094.69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42,397.32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2816519077"/>
                  </a:ext>
                </a:extLst>
              </a:tr>
              <a:tr h="192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Labor &amp; Benefits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                 734,702.12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7007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8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845-DE41-43D3-9C01-9C60C488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 &amp; Benefits - 5307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BE88C7-4134-2D4D-994E-AAA5E073F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814033"/>
              </p:ext>
            </p:extLst>
          </p:nvPr>
        </p:nvGraphicFramePr>
        <p:xfrm>
          <a:off x="594388" y="1391058"/>
          <a:ext cx="10903512" cy="524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3117">
                  <a:extLst>
                    <a:ext uri="{9D8B030D-6E8A-4147-A177-3AD203B41FA5}">
                      <a16:colId xmlns:a16="http://schemas.microsoft.com/office/drawing/2014/main" val="2692816996"/>
                    </a:ext>
                  </a:extLst>
                </a:gridCol>
                <a:gridCol w="1996994">
                  <a:extLst>
                    <a:ext uri="{9D8B030D-6E8A-4147-A177-3AD203B41FA5}">
                      <a16:colId xmlns:a16="http://schemas.microsoft.com/office/drawing/2014/main" val="3857113387"/>
                    </a:ext>
                  </a:extLst>
                </a:gridCol>
                <a:gridCol w="524350">
                  <a:extLst>
                    <a:ext uri="{9D8B030D-6E8A-4147-A177-3AD203B41FA5}">
                      <a16:colId xmlns:a16="http://schemas.microsoft.com/office/drawing/2014/main" val="215464177"/>
                    </a:ext>
                  </a:extLst>
                </a:gridCol>
                <a:gridCol w="1115639">
                  <a:extLst>
                    <a:ext uri="{9D8B030D-6E8A-4147-A177-3AD203B41FA5}">
                      <a16:colId xmlns:a16="http://schemas.microsoft.com/office/drawing/2014/main" val="211598455"/>
                    </a:ext>
                  </a:extLst>
                </a:gridCol>
                <a:gridCol w="1059857">
                  <a:extLst>
                    <a:ext uri="{9D8B030D-6E8A-4147-A177-3AD203B41FA5}">
                      <a16:colId xmlns:a16="http://schemas.microsoft.com/office/drawing/2014/main" val="1813568669"/>
                    </a:ext>
                  </a:extLst>
                </a:gridCol>
                <a:gridCol w="847885">
                  <a:extLst>
                    <a:ext uri="{9D8B030D-6E8A-4147-A177-3AD203B41FA5}">
                      <a16:colId xmlns:a16="http://schemas.microsoft.com/office/drawing/2014/main" val="2608198095"/>
                    </a:ext>
                  </a:extLst>
                </a:gridCol>
                <a:gridCol w="1026389">
                  <a:extLst>
                    <a:ext uri="{9D8B030D-6E8A-4147-A177-3AD203B41FA5}">
                      <a16:colId xmlns:a16="http://schemas.microsoft.com/office/drawing/2014/main" val="1408157839"/>
                    </a:ext>
                  </a:extLst>
                </a:gridCol>
                <a:gridCol w="1204891">
                  <a:extLst>
                    <a:ext uri="{9D8B030D-6E8A-4147-A177-3AD203B41FA5}">
                      <a16:colId xmlns:a16="http://schemas.microsoft.com/office/drawing/2014/main" val="1339722889"/>
                    </a:ext>
                  </a:extLst>
                </a:gridCol>
                <a:gridCol w="1264390">
                  <a:extLst>
                    <a:ext uri="{9D8B030D-6E8A-4147-A177-3AD203B41FA5}">
                      <a16:colId xmlns:a16="http://schemas.microsoft.com/office/drawing/2014/main" val="1438750096"/>
                    </a:ext>
                  </a:extLst>
                </a:gridCol>
              </a:tblGrid>
              <a:tr h="19177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Position Classification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WAGES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FICA/MC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WK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Employer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Unemployment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Retirement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9221527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( C ) x .0765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2.30*4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Benefits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24200 X 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( C ) x 7.65%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94923653"/>
                  </a:ext>
                </a:extLst>
              </a:tr>
              <a:tr h="244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Administrative Staff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82278630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David Armijo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Executive Director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49,140.00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3,759.21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9,474.48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3,759.21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159947407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Adam Shea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Accountant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25,000.00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1,912.50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3,263.76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1,912.50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813632520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Sara Vasquez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HR &amp; Proc Manager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24,500.00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1,874.25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9,488.88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1,874.25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609219833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381454262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Maintenance Section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71484347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Fernando Ramirez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Maintenance Supervisor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24,150.00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1,847.48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9,474.48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1,847.48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70147605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Steven Rios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Maintenance Technician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34,000.00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2,601.00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6,469.92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2,601.00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737791357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385944495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Transportation Section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44396550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Loretta Gallegos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Transit Supervisor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20,000.00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1,530.00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4.60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3,079.44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254.55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1,530.00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967784475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Marta Calderon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Dispatcher PM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32,000.00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2,448.00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6,527.52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2,448.00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821090253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Elizabeth Smith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Dispatcher PM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6,400.00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489.60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1.84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10.61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101.82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 489.60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20911535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89036577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Operators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305120216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Betty Hernandez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28,000.00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2,142.00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889.92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2,142.00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3998609876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Eddie Galindo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5,200.00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397.80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1.84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3,855.55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101.82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 397.80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807276959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Irene Rojo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6,432.72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3797480098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Jessica Dominguez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29,000.00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2,218.50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53.04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2,218.50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399344384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Martin Perez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26,000.00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9.20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161.04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509.10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1,989.00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92294572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Rogelio Urbina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Operator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5,200.00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397.80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1.84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1,212.96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101.82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   397.80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357965135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Holiday &amp; Vacation Bank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24,090.48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1,842.92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            1,842.92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799701963"/>
                  </a:ext>
                </a:extLst>
              </a:tr>
              <a:tr h="1630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671234936"/>
                  </a:ext>
                </a:extLst>
              </a:tr>
              <a:tr h="20456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 TOTAL: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358,680.48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27,439.06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  83.72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60,394.32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     4,632.81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$         27,439.06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1323868552"/>
                  </a:ext>
                </a:extLst>
              </a:tr>
              <a:tr h="217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Labor &amp; Benefits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$                        478,669.44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3" marR="7793" marT="7793" marB="0" anchor="b"/>
                </a:tc>
                <a:extLst>
                  <a:ext uri="{0D108BD9-81ED-4DB2-BD59-A6C34878D82A}">
                    <a16:rowId xmlns:a16="http://schemas.microsoft.com/office/drawing/2014/main" val="220144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3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90C47-4583-43CF-A257-3A2B5DFF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Capital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9EBB84-5B47-487A-865F-E8EE35F3DB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Buses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Low Floor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Hybrid and electric? </a:t>
            </a:r>
          </a:p>
          <a:p>
            <a:pPr marL="0" indent="0">
              <a:buNone/>
            </a:pPr>
            <a:r>
              <a:rPr lang="en-US" dirty="0"/>
              <a:t>Anthony Facility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Raise the Garage Doors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Add Canopies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Place Solar on Canopies and roof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Fuel On Site</a:t>
            </a:r>
          </a:p>
          <a:p>
            <a:pPr marL="0" lvl="4" indent="0">
              <a:buNone/>
            </a:pPr>
            <a:r>
              <a:rPr lang="en-US" sz="2800" dirty="0"/>
              <a:t>Sunland Park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dirty="0"/>
              <a:t>Fuel on Site</a:t>
            </a:r>
          </a:p>
        </p:txBody>
      </p:sp>
      <p:pic>
        <p:nvPicPr>
          <p:cNvPr id="8" name="Content Placeholder 7" descr="A group of buse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890DBFEC-605E-4EC0-9735-FC97DED2F8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9" y="1857176"/>
            <a:ext cx="6186486" cy="4057253"/>
          </a:xfrm>
        </p:spPr>
      </p:pic>
    </p:spTree>
    <p:extLst>
      <p:ext uri="{BB962C8B-B14F-4D97-AF65-F5344CB8AC3E}">
        <p14:creationId xmlns:p14="http://schemas.microsoft.com/office/powerpoint/2010/main" val="113501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4530-2332-4ACC-9BB3-FEB77A22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Capital Projects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D9BF0FB-DC51-4B03-AC37-DA91260A97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028082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B0DAB9E-B672-4A62-B01A-D138DF820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0" y="1825625"/>
            <a:ext cx="1988359" cy="4351338"/>
          </a:xfrm>
        </p:spPr>
      </p:pic>
    </p:spTree>
    <p:extLst>
      <p:ext uri="{BB962C8B-B14F-4D97-AF65-F5344CB8AC3E}">
        <p14:creationId xmlns:p14="http://schemas.microsoft.com/office/powerpoint/2010/main" val="109952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581D-99D1-43CC-9CE1-45EC8CF8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89CF-4393-41CE-8A6F-EA78347AA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Secure More Federal And Local Funding</a:t>
            </a:r>
          </a:p>
          <a:p>
            <a:r>
              <a:rPr lang="en-US" dirty="0"/>
              <a:t>  Establish Partnerships to Support Transit Services</a:t>
            </a:r>
          </a:p>
          <a:p>
            <a:r>
              <a:rPr lang="en-US" dirty="0"/>
              <a:t>  Launch Countywide Carpool &amp; Vanpool Program 	</a:t>
            </a:r>
          </a:p>
          <a:p>
            <a:r>
              <a:rPr lang="en-US" dirty="0"/>
              <a:t>  Implement Vanpool Pilot Project via Las Cruces to Santa Teresa     Industrial Park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Initiate Employee Training Programs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Plan to establish bus service to Sierra County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and implement new fare policy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Implement Recommendations established in the new ten-year       plan</a:t>
            </a:r>
          </a:p>
        </p:txBody>
      </p:sp>
    </p:spTree>
    <p:extLst>
      <p:ext uri="{BB962C8B-B14F-4D97-AF65-F5344CB8AC3E}">
        <p14:creationId xmlns:p14="http://schemas.microsoft.com/office/powerpoint/2010/main" val="132890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4C02-38C8-429B-A938-8C42D190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547"/>
            <a:ext cx="10722932" cy="1325563"/>
          </a:xfrm>
        </p:spPr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C22599-71E8-46FE-A65B-AA6210509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711203"/>
              </p:ext>
            </p:extLst>
          </p:nvPr>
        </p:nvGraphicFramePr>
        <p:xfrm>
          <a:off x="1754666" y="12452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A3BF83-2194-4B97-AFEF-B2BEE00C9E7F}"/>
              </a:ext>
            </a:extLst>
          </p:cNvPr>
          <p:cNvSpPr txBox="1"/>
          <p:nvPr/>
        </p:nvSpPr>
        <p:spPr>
          <a:xfrm>
            <a:off x="2338544" y="2259794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FUNDING</a:t>
            </a:r>
          </a:p>
        </p:txBody>
      </p:sp>
      <p:pic>
        <p:nvPicPr>
          <p:cNvPr id="8" name="Graphic 7" descr="Bank outline">
            <a:extLst>
              <a:ext uri="{FF2B5EF4-FFF2-40B4-BE49-F238E27FC236}">
                <a16:creationId xmlns:a16="http://schemas.microsoft.com/office/drawing/2014/main" id="{C1A7F3F4-CD1E-4151-9A74-1597EE940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1042" y="3220657"/>
            <a:ext cx="1306011" cy="13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FA6D-6279-457C-85F0-F24DDAD3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1B71-183A-436C-ACFB-A3C01800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 Accomplishments</a:t>
            </a:r>
          </a:p>
          <a:p>
            <a:r>
              <a:rPr lang="en-US" dirty="0"/>
              <a:t>  Organization Chart</a:t>
            </a:r>
          </a:p>
          <a:p>
            <a:r>
              <a:rPr lang="en-US" dirty="0"/>
              <a:t>  Revenues</a:t>
            </a:r>
          </a:p>
          <a:p>
            <a:r>
              <a:rPr lang="en-US" dirty="0"/>
              <a:t>  Expenses</a:t>
            </a:r>
          </a:p>
          <a:p>
            <a:r>
              <a:rPr lang="en-US" dirty="0"/>
              <a:t>  Labor &amp; Benefits </a:t>
            </a:r>
          </a:p>
          <a:p>
            <a:r>
              <a:rPr lang="en-US" dirty="0"/>
              <a:t>  Capital Projects</a:t>
            </a:r>
          </a:p>
          <a:p>
            <a:r>
              <a:rPr lang="en-US" dirty="0"/>
              <a:t>  Goals &amp; Objectives</a:t>
            </a:r>
          </a:p>
          <a:p>
            <a:r>
              <a:rPr lang="en-US" dirty="0"/>
              <a:t>  Challenges</a:t>
            </a:r>
          </a:p>
        </p:txBody>
      </p:sp>
      <p:pic>
        <p:nvPicPr>
          <p:cNvPr id="5" name="Graphic 4" descr="Bus outline">
            <a:extLst>
              <a:ext uri="{FF2B5EF4-FFF2-40B4-BE49-F238E27FC236}">
                <a16:creationId xmlns:a16="http://schemas.microsoft.com/office/drawing/2014/main" id="{A0599517-DDDC-4A26-8CE9-E0D6A7AF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8928" y="2458244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A913-297A-46B2-ADED-92E22A6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District’ Accomplishments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B8CF3-D571-45A4-8DD4-DB0919FCE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Operated 100 percent of service during second year of pandemic</a:t>
            </a:r>
          </a:p>
          <a:p>
            <a:r>
              <a:rPr lang="en-US" dirty="0"/>
              <a:t> Reinstituted fares generating double the revenues of FY2019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ridership by over 118 percent, with 65,000 annual trips </a:t>
            </a:r>
            <a:endParaRPr lang="en-US" sz="2800" dirty="0">
              <a:effectLst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emergency transit services to move migrants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Transported food boxes to Seniors in Sierra County during pandemic 2020 &amp;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Received $90,000 for two vans to support regional vanpool program</a:t>
            </a:r>
          </a:p>
        </p:txBody>
      </p:sp>
      <p:pic>
        <p:nvPicPr>
          <p:cNvPr id="7" name="Content Placeholder 6" descr="A picture containing text, bus, outdoor, transport&#10;&#10;Description automatically generated">
            <a:extLst>
              <a:ext uri="{FF2B5EF4-FFF2-40B4-BE49-F238E27FC236}">
                <a16:creationId xmlns:a16="http://schemas.microsoft.com/office/drawing/2014/main" id="{93920BB1-264A-4E72-BD7A-F6B3F15E2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84566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A9DD0A-FC48-461C-8E11-D58FDDEB6E59}"/>
              </a:ext>
            </a:extLst>
          </p:cNvPr>
          <p:cNvSpPr txBox="1"/>
          <p:nvPr/>
        </p:nvSpPr>
        <p:spPr>
          <a:xfrm>
            <a:off x="3048000" y="-767070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61B6756-7E0E-461A-B6A0-C6C03F78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District’s Accomplishments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DC7F55-8189-4628-8EEE-A02E6E26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2880"/>
            <a:ext cx="5181600" cy="484631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Returned School bus operation with Gadsden School District, including summer service to Dona Ana Community College and NMSU during the pandemic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Secured $551,000 in new Section 5307 federal grant funding via an agreement with Sun Metro and the El Paso MPO.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Received $200,000 in state funds from the Dona Ana County Delegation to support new regional van program.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Received $232,000 increase in County funding, rising to $711,000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Phase Two at Anthony bus facility renovating the parking lot</a:t>
            </a:r>
            <a:endParaRPr lang="en-US" sz="2300" dirty="0"/>
          </a:p>
        </p:txBody>
      </p:sp>
      <p:pic>
        <p:nvPicPr>
          <p:cNvPr id="14" name="Content Placeholder 13" descr="A picture containing outdoor, way, crosswalk&#10;&#10;Description automatically generated">
            <a:extLst>
              <a:ext uri="{FF2B5EF4-FFF2-40B4-BE49-F238E27FC236}">
                <a16:creationId xmlns:a16="http://schemas.microsoft.com/office/drawing/2014/main" id="{129329B2-7AC4-439C-943B-45686849C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86" y="1544320"/>
            <a:ext cx="3265388" cy="4632643"/>
          </a:xfrm>
        </p:spPr>
      </p:pic>
    </p:spTree>
    <p:extLst>
      <p:ext uri="{BB962C8B-B14F-4D97-AF65-F5344CB8AC3E}">
        <p14:creationId xmlns:p14="http://schemas.microsoft.com/office/powerpoint/2010/main" val="268239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5E69-2056-41FD-86C9-40CA5A46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1DF5-9D9C-49E3-8DD8-C8F820E71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Add new payroll system to provide employees improved access to payroll and benefits</a:t>
            </a:r>
          </a:p>
          <a:p>
            <a:r>
              <a:rPr lang="en-US" dirty="0"/>
              <a:t>Employees now sign in for there work shifts improving communication with dispatch and personnel systems</a:t>
            </a:r>
          </a:p>
          <a:p>
            <a:r>
              <a:rPr lang="en-US" dirty="0"/>
              <a:t> Training program expanded to meet NM DOT Training requirements</a:t>
            </a:r>
          </a:p>
        </p:txBody>
      </p:sp>
      <p:pic>
        <p:nvPicPr>
          <p:cNvPr id="6" name="Content Placeholder 5" descr="A picture containing person, child, young&#10;&#10;Description automatically generated">
            <a:extLst>
              <a:ext uri="{FF2B5EF4-FFF2-40B4-BE49-F238E27FC236}">
                <a16:creationId xmlns:a16="http://schemas.microsoft.com/office/drawing/2014/main" id="{A2F181C1-FAD9-4900-8316-47A3423FC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404814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DDAE-911A-4882-9780-74D6061F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43A3-467E-4767-90A5-D02009D9D4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bus stop signs and poles were ordered and installed</a:t>
            </a:r>
          </a:p>
          <a:p>
            <a:r>
              <a:rPr lang="en-US" dirty="0"/>
              <a:t>Two routes completed including:</a:t>
            </a:r>
          </a:p>
          <a:p>
            <a:pPr lvl="1"/>
            <a:r>
              <a:rPr lang="en-US" dirty="0"/>
              <a:t>Turquoise – Chaparral Area</a:t>
            </a:r>
          </a:p>
          <a:p>
            <a:pPr lvl="1"/>
            <a:r>
              <a:rPr lang="en-US" dirty="0"/>
              <a:t>Copper – Dona Ana Village, Las Cruces and Town of Mesilla</a:t>
            </a:r>
          </a:p>
          <a:p>
            <a:r>
              <a:rPr lang="en-US" dirty="0"/>
              <a:t>Initiated Bus route review for the following areas:</a:t>
            </a:r>
          </a:p>
          <a:p>
            <a:pPr lvl="1"/>
            <a:r>
              <a:rPr lang="en-US" dirty="0"/>
              <a:t>Sierra County</a:t>
            </a:r>
          </a:p>
          <a:p>
            <a:pPr lvl="1"/>
            <a:r>
              <a:rPr lang="en-US" dirty="0"/>
              <a:t>Red Route</a:t>
            </a:r>
          </a:p>
        </p:txBody>
      </p:sp>
      <p:pic>
        <p:nvPicPr>
          <p:cNvPr id="5" name="Content Placeholder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673EC044-895E-4C37-9822-D930A9F19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0" y="1825625"/>
            <a:ext cx="1988359" cy="4351338"/>
          </a:xfrm>
        </p:spPr>
      </p:pic>
    </p:spTree>
    <p:extLst>
      <p:ext uri="{BB962C8B-B14F-4D97-AF65-F5344CB8AC3E}">
        <p14:creationId xmlns:p14="http://schemas.microsoft.com/office/powerpoint/2010/main" val="59871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3F8D-361F-41EC-8B86-BF9B3971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 Chart FY2022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93692A7-4765-46A5-89E0-88E5678F2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1" y="1825625"/>
            <a:ext cx="5803597" cy="4351338"/>
          </a:xfrm>
        </p:spPr>
      </p:pic>
    </p:spTree>
    <p:extLst>
      <p:ext uri="{BB962C8B-B14F-4D97-AF65-F5344CB8AC3E}">
        <p14:creationId xmlns:p14="http://schemas.microsoft.com/office/powerpoint/2010/main" val="273978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1915EC-3219-4338-95C7-68587BE1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Revenues Three Year Appropriations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BF40D0-901B-4712-AF0B-E6F6C727B3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1783643"/>
            <a:ext cx="5331178" cy="430106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E005E0-F261-45F9-B303-9CA144B3F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575159"/>
              </p:ext>
            </p:extLst>
          </p:nvPr>
        </p:nvGraphicFramePr>
        <p:xfrm>
          <a:off x="541506" y="2110481"/>
          <a:ext cx="5554494" cy="364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03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845-DE41-43D3-9C01-9C60C488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-67869"/>
            <a:ext cx="10722932" cy="5748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Expenses – </a:t>
            </a:r>
            <a:r>
              <a:rPr lang="en-US" sz="2200" dirty="0"/>
              <a:t>FY’20/FY’21 Comparison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7FF690B-427B-F745-B1C7-CE9A0DF90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7515"/>
              </p:ext>
            </p:extLst>
          </p:nvPr>
        </p:nvGraphicFramePr>
        <p:xfrm>
          <a:off x="475861" y="506995"/>
          <a:ext cx="10990906" cy="640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0563">
                  <a:extLst>
                    <a:ext uri="{9D8B030D-6E8A-4147-A177-3AD203B41FA5}">
                      <a16:colId xmlns:a16="http://schemas.microsoft.com/office/drawing/2014/main" val="366354455"/>
                    </a:ext>
                  </a:extLst>
                </a:gridCol>
                <a:gridCol w="1899698">
                  <a:extLst>
                    <a:ext uri="{9D8B030D-6E8A-4147-A177-3AD203B41FA5}">
                      <a16:colId xmlns:a16="http://schemas.microsoft.com/office/drawing/2014/main" val="2573570468"/>
                    </a:ext>
                  </a:extLst>
                </a:gridCol>
                <a:gridCol w="1909750">
                  <a:extLst>
                    <a:ext uri="{9D8B030D-6E8A-4147-A177-3AD203B41FA5}">
                      <a16:colId xmlns:a16="http://schemas.microsoft.com/office/drawing/2014/main" val="1680091950"/>
                    </a:ext>
                  </a:extLst>
                </a:gridCol>
                <a:gridCol w="1276516">
                  <a:extLst>
                    <a:ext uri="{9D8B030D-6E8A-4147-A177-3AD203B41FA5}">
                      <a16:colId xmlns:a16="http://schemas.microsoft.com/office/drawing/2014/main" val="1821987843"/>
                    </a:ext>
                  </a:extLst>
                </a:gridCol>
                <a:gridCol w="714379">
                  <a:extLst>
                    <a:ext uri="{9D8B030D-6E8A-4147-A177-3AD203B41FA5}">
                      <a16:colId xmlns:a16="http://schemas.microsoft.com/office/drawing/2014/main" val="3906595266"/>
                    </a:ext>
                  </a:extLst>
                </a:gridCol>
              </a:tblGrid>
              <a:tr h="156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Account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FY '20-Annual Budget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FY '21-Annual Budget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Difference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553998704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Projects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978714446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SBLB, LLC - On-Call Project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9,387.50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9,387.50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01294542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SBLB, LLC - 10 Year Plan Project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62,500.00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62,500.00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096729085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Bus Stop Project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22,129.03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22,129.03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65163890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Personnel Services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005682563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Salaries &amp; Wages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583,366.10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805,172.72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221,806.62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38.0%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022764644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Employee Benefits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085020526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FICA/Medicare &amp; Unemployment Tax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47,228.90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67,261.23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20,032.33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42.4%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14665928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Workers' Comp. Insurance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16,975.00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33,598.00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16,623.00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97.9%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38209897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Health &amp; Life Insurance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66,125.00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105,313.00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39,188.00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59.3%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2422514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Retirement-PERA &amp; PERA Smart Save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42,693.00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67,523.32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24,830.32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58.2%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112837823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Travel &amp; Maintenance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769333217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Travel - Reimbursement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10734475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Fuel - WEX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118,360.00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120,005.18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1,645.18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04913639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Maintenance on Vehicles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23,250.00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26,750.00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115.1%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5374147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Supplies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291605597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Equipment &amp; Uniforms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22,500.00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(5,500.00)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-19.6%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48526035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Shop Supplies &amp; Tools/Safety/Training Equipment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11,203.24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11,203.24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706233845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Fareboxes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2,200.00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2,200.00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4949376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Supplies (COVID-19)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9,460.00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19,077.34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9,617.34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101.7%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928545606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Insurances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88140475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Allegiance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9,261.56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(9,261.56)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290490567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Automobile Insurance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37,946.73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23,640.00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(14,306.73)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-37.7%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72573462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D&amp;O Insurance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1,658.23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3,640.00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1,981.77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119.5%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662489759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NM Municipal League - NMSIF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59,860.00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32,860.00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121.7%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652092345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Contractual Services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114308449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Professional Fees &amp; Svcs/Audit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12,870.00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33,665.00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20,795.00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161.6%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996282955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Legal Fees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02853215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Services ADP fees/Janitorial/RC Creations/Misc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25,218.75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30,270.60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5,051.85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617518038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Zia Therapy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13,233.99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(13,233.99)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036883003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FineLine Graphics &amp; Scott Mason Graphic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13,499.30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9,999.30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285.7%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89537478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Alarm Monitoring / Airtime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5,388.00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5,388.00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56584136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IT Services / Web 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3,448.93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3,448.93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069298999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Drug &amp; Alcohol Testing/Physicals/Background Checks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3,032.44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3,032.44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44442123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Operating Costs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9232880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Advertisements/Promotional/Camino Real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1,150.00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16,760.58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15,610.58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1357.4%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14013487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Conf/Seminars/Training/Software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8,276.37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7,676.37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1279.4%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951163002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Radios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589636269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Postage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744.00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494.00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197.6%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871529571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Office Equipment / COVID-19 Exp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6,851.53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5,648.47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82.4%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950533163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Subscription/Dues/Taxes &amp; Licenses/Interest Expense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2,100.00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14,783.25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12,683.25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604.0%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921612738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Cell Phone/T-Mobile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7,468.75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5,800.00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(1,668.75)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-22.3%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625744470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Bus Facility Lease/Maintenance/Utilities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13,976.99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46,215.97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32,238.98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230.7%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307391784"/>
                  </a:ext>
                </a:extLst>
              </a:tr>
              <a:tr h="13883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Total Expenses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1,109,044.53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1,701,895.00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592,850.47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53.5%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35598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97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2836</Words>
  <Application>Microsoft Office PowerPoint</Application>
  <PresentationFormat>Widescreen</PresentationFormat>
  <Paragraphs>1401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Office Theme</vt:lpstr>
      <vt:lpstr>SCRTD Board Workshop</vt:lpstr>
      <vt:lpstr>Workshop Overview</vt:lpstr>
      <vt:lpstr>District’ Accomplishments</vt:lpstr>
      <vt:lpstr>District’s Accomplishments </vt:lpstr>
      <vt:lpstr>Accomplishments</vt:lpstr>
      <vt:lpstr>Accomplishments</vt:lpstr>
      <vt:lpstr>Organization Chart FY2022</vt:lpstr>
      <vt:lpstr>Revenues Three Year Appropriations</vt:lpstr>
      <vt:lpstr>Expenses – FY’20/FY’21 Comparison</vt:lpstr>
      <vt:lpstr>Labor &amp; Benefits – Total – FY’20</vt:lpstr>
      <vt:lpstr>Labor &amp; Benefits – Total – FY’21</vt:lpstr>
      <vt:lpstr>Labor &amp; Benefits - 5311</vt:lpstr>
      <vt:lpstr>Labor &amp; Benefits - 5307</vt:lpstr>
      <vt:lpstr>Capital Projects</vt:lpstr>
      <vt:lpstr>Capital Projects</vt:lpstr>
      <vt:lpstr>Goals &amp; Objectives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Armijo</dc:creator>
  <cp:lastModifiedBy>Cristina Gamboa</cp:lastModifiedBy>
  <cp:revision>22</cp:revision>
  <cp:lastPrinted>2022-03-16T14:50:32Z</cp:lastPrinted>
  <dcterms:created xsi:type="dcterms:W3CDTF">2021-03-23T18:10:18Z</dcterms:created>
  <dcterms:modified xsi:type="dcterms:W3CDTF">2022-03-16T17:57:31Z</dcterms:modified>
</cp:coreProperties>
</file>